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comments+xml" PartName="/ppt/comments/comment1.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commentAuthors+xml" PartName="/ppt/commentAuthors.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21" roundtripDataSignature="AMtx7miyjBD+jtYKGgC2VBir/lxSSGdlqw=="/>
    </p:ext>
  </p:extLst>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Author clrIdx="0" id="0" initials="" lastIdx="1" name="Anonymous"/>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11" Type="http://schemas.openxmlformats.org/officeDocument/2006/relationships/slide" Target="slides/slide6.xml"/><Relationship Id="rId10" Type="http://schemas.openxmlformats.org/officeDocument/2006/relationships/slide" Target="slides/slide5.xml"/><Relationship Id="rId21" Type="http://customschemas.google.com/relationships/presentationmetadata" Target="metadata"/><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19" Type="http://schemas.openxmlformats.org/officeDocument/2006/relationships/slide" Target="slides/slide14.xml"/><Relationship Id="rId6" Type="http://schemas.openxmlformats.org/officeDocument/2006/relationships/slide" Target="slides/slide1.xml"/><Relationship Id="rId18" Type="http://schemas.openxmlformats.org/officeDocument/2006/relationships/slide" Target="slides/slide13.xml"/><Relationship Id="rId7" Type="http://schemas.openxmlformats.org/officeDocument/2006/relationships/slide" Target="slides/slide2.xml"/><Relationship Id="rId8" Type="http://schemas.openxmlformats.org/officeDocument/2006/relationships/slide" Target="slides/slide3.xml"/></Relationships>
</file>

<file path=ppt/comments/comment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 dt="2026-04-07T16:02:21.297">
    <p:pos x="3196" y="1992"/>
    <p:text>We will need to adjust this comment.</p:text>
    <p:extLst>
      <p:ext uri="{C676402C-5697-4E1C-873F-D02D1690AC5C}">
        <p15:threadingInfo timeZoneBias="0"/>
      </p:ext>
      <p:ext uri="http://customooxmlschemas.google.com/">
        <go:slidesCustomData xmlns:go="http://customooxmlschemas.google.com/" commentPostId="AAAB9EGsEkk"/>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 name="Google Shape;4;n"/>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rgbClr val="000000"/>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rgbClr val="000000"/>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rgbClr val="000000"/>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rgbClr val="000000"/>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rgbClr val="000000"/>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rgbClr val="000000"/>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rgbClr val="000000"/>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rgbClr val="000000"/>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rgbClr val="000000"/>
                </a:solidFill>
                <a:latin typeface="Calibri"/>
                <a:ea typeface="Calibri"/>
                <a:cs typeface="Calibri"/>
                <a:sym typeface="Calibri"/>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 name="Shape 12"/>
        <p:cNvGrpSpPr/>
        <p:nvPr/>
      </p:nvGrpSpPr>
      <p:grpSpPr>
        <a:xfrm>
          <a:off x="0" y="0"/>
          <a:ext cx="0" cy="0"/>
          <a:chOff x="0" y="0"/>
          <a:chExt cx="0" cy="0"/>
        </a:xfrm>
      </p:grpSpPr>
      <p:sp>
        <p:nvSpPr>
          <p:cNvPr id="13" name="Google Shape;13;p1: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 name="Google Shape;14;p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p10: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07" name="Google Shape;207;p1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p1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33" name="Google Shape;233;p11: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p12: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8" name="Google Shape;238;p1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 name="Shape 265"/>
        <p:cNvGrpSpPr/>
        <p:nvPr/>
      </p:nvGrpSpPr>
      <p:grpSpPr>
        <a:xfrm>
          <a:off x="0" y="0"/>
          <a:ext cx="0" cy="0"/>
          <a:chOff x="0" y="0"/>
          <a:chExt cx="0" cy="0"/>
        </a:xfrm>
      </p:grpSpPr>
      <p:sp>
        <p:nvSpPr>
          <p:cNvPr id="266" name="Google Shape;266;p13: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67" name="Google Shape;267;p1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 name="Shape 307"/>
        <p:cNvGrpSpPr/>
        <p:nvPr/>
      </p:nvGrpSpPr>
      <p:grpSpPr>
        <a:xfrm>
          <a:off x="0" y="0"/>
          <a:ext cx="0" cy="0"/>
          <a:chOff x="0" y="0"/>
          <a:chExt cx="0" cy="0"/>
        </a:xfrm>
      </p:grpSpPr>
      <p:sp>
        <p:nvSpPr>
          <p:cNvPr id="308" name="Google Shape;308;p14: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09" name="Google Shape;309;p1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9" name="Shape 339"/>
        <p:cNvGrpSpPr/>
        <p:nvPr/>
      </p:nvGrpSpPr>
      <p:grpSpPr>
        <a:xfrm>
          <a:off x="0" y="0"/>
          <a:ext cx="0" cy="0"/>
          <a:chOff x="0" y="0"/>
          <a:chExt cx="0" cy="0"/>
        </a:xfrm>
      </p:grpSpPr>
      <p:sp>
        <p:nvSpPr>
          <p:cNvPr id="340" name="Google Shape;340;p1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41" name="Google Shape;341;p15: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 name="Shape 26"/>
        <p:cNvGrpSpPr/>
        <p:nvPr/>
      </p:nvGrpSpPr>
      <p:grpSpPr>
        <a:xfrm>
          <a:off x="0" y="0"/>
          <a:ext cx="0" cy="0"/>
          <a:chOff x="0" y="0"/>
          <a:chExt cx="0" cy="0"/>
        </a:xfrm>
      </p:grpSpPr>
      <p:sp>
        <p:nvSpPr>
          <p:cNvPr id="27" name="Google Shape;27;p2: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8" name="Google Shape;28;p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p3: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0" name="Google Shape;70;p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p4: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1" name="Google Shape;101;p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p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17" name="Google Shape;117;p5: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p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23" name="Google Shape;123;p6: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p7: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8" name="Google Shape;128;p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p8: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8" name="Google Shape;158;p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p9: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1" name="Google Shape;181;p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type="tx">
  <p:cSld name="TITLE_AND_BODY">
    <p:spTree>
      <p:nvGrpSpPr>
        <p:cNvPr id="9" name="Shape 9"/>
        <p:cNvGrpSpPr/>
        <p:nvPr/>
      </p:nvGrpSpPr>
      <p:grpSpPr>
        <a:xfrm>
          <a:off x="0" y="0"/>
          <a:ext cx="0" cy="0"/>
          <a:chOff x="0" y="0"/>
          <a:chExt cx="0" cy="0"/>
        </a:xfrm>
      </p:grpSpPr>
      <p:sp>
        <p:nvSpPr>
          <p:cNvPr id="10" name="Google Shape;10;p17"/>
          <p:cNvSpPr txBox="1"/>
          <p:nvPr>
            <p:ph idx="12" type="sldNum"/>
          </p:nvPr>
        </p:nvSpPr>
        <p:spPr>
          <a:xfrm>
            <a:off x="4419600" y="4627562"/>
            <a:ext cx="2133600" cy="2794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 name="Shape 11"/>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 name="Shape 5"/>
        <p:cNvGrpSpPr/>
        <p:nvPr/>
      </p:nvGrpSpPr>
      <p:grpSpPr>
        <a:xfrm>
          <a:off x="0" y="0"/>
          <a:ext cx="0" cy="0"/>
          <a:chOff x="0" y="0"/>
          <a:chExt cx="0" cy="0"/>
        </a:xfrm>
      </p:grpSpPr>
      <p:sp>
        <p:nvSpPr>
          <p:cNvPr id="6" name="Google Shape;6;p16"/>
          <p:cNvSpPr txBox="1"/>
          <p:nvPr>
            <p:ph type="title"/>
          </p:nvPr>
        </p:nvSpPr>
        <p:spPr>
          <a:xfrm>
            <a:off x="457200" y="69056"/>
            <a:ext cx="8229600" cy="1131094"/>
          </a:xfrm>
          <a:prstGeom prst="rect">
            <a:avLst/>
          </a:prstGeom>
          <a:noFill/>
          <a:ln>
            <a:noFill/>
          </a:ln>
        </p:spPr>
        <p:txBody>
          <a:bodyPr anchorCtr="0" anchor="ctr" bIns="45700" lIns="45700" spcFirstLastPara="1" rIns="45700" wrap="square" tIns="45700">
            <a:noAutofit/>
          </a:bodyPr>
          <a:lstStyle>
            <a:lvl1pPr lvl="0"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1pPr>
            <a:lvl2pPr lvl="1"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2pPr>
            <a:lvl3pPr lvl="2"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3pPr>
            <a:lvl4pPr lvl="3"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4pPr>
            <a:lvl5pPr lvl="4"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5pPr>
            <a:lvl6pPr lvl="5"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6pPr>
            <a:lvl7pPr lvl="6"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7pPr>
            <a:lvl8pPr lvl="7"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8pPr>
            <a:lvl9pPr lvl="8"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9pPr>
          </a:lstStyle>
          <a:p/>
        </p:txBody>
      </p:sp>
      <p:sp>
        <p:nvSpPr>
          <p:cNvPr id="7" name="Google Shape;7;p16"/>
          <p:cNvSpPr txBox="1"/>
          <p:nvPr>
            <p:ph idx="1" type="body"/>
          </p:nvPr>
        </p:nvSpPr>
        <p:spPr>
          <a:xfrm>
            <a:off x="457200" y="1200150"/>
            <a:ext cx="8229600" cy="3943350"/>
          </a:xfrm>
          <a:prstGeom prst="rect">
            <a:avLst/>
          </a:prstGeom>
          <a:noFill/>
          <a:ln>
            <a:noFill/>
          </a:ln>
        </p:spPr>
        <p:txBody>
          <a:bodyPr anchorCtr="0" anchor="t" bIns="45700" lIns="45700" spcFirstLastPara="1" rIns="45700" wrap="square" tIns="45700">
            <a:noAutofit/>
          </a:bodyPr>
          <a:lstStyle>
            <a:lvl1pPr indent="-431800" lvl="0" marL="457200" marR="0" rtl="0" algn="l">
              <a:lnSpc>
                <a:spcPct val="100000"/>
              </a:lnSpc>
              <a:spcBef>
                <a:spcPts val="7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1pPr>
            <a:lvl2pPr indent="-431800" lvl="1" marL="914400" marR="0" rtl="0" algn="l">
              <a:lnSpc>
                <a:spcPct val="100000"/>
              </a:lnSpc>
              <a:spcBef>
                <a:spcPts val="7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2pPr>
            <a:lvl3pPr indent="-431800" lvl="2" marL="1371600" marR="0" rtl="0" algn="l">
              <a:lnSpc>
                <a:spcPct val="100000"/>
              </a:lnSpc>
              <a:spcBef>
                <a:spcPts val="7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3pPr>
            <a:lvl4pPr indent="-431800" lvl="3" marL="1828800" marR="0" rtl="0" algn="l">
              <a:lnSpc>
                <a:spcPct val="100000"/>
              </a:lnSpc>
              <a:spcBef>
                <a:spcPts val="7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4pPr>
            <a:lvl5pPr indent="-431800" lvl="4" marL="2286000" marR="0" rtl="0" algn="l">
              <a:lnSpc>
                <a:spcPct val="100000"/>
              </a:lnSpc>
              <a:spcBef>
                <a:spcPts val="7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5pPr>
            <a:lvl6pPr indent="-431800" lvl="5" marL="2743200" marR="0" rtl="0" algn="l">
              <a:lnSpc>
                <a:spcPct val="100000"/>
              </a:lnSpc>
              <a:spcBef>
                <a:spcPts val="7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6pPr>
            <a:lvl7pPr indent="-431800" lvl="6" marL="3200400" marR="0" rtl="0" algn="l">
              <a:lnSpc>
                <a:spcPct val="100000"/>
              </a:lnSpc>
              <a:spcBef>
                <a:spcPts val="7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7pPr>
            <a:lvl8pPr indent="-431800" lvl="7" marL="3657600" marR="0" rtl="0" algn="l">
              <a:lnSpc>
                <a:spcPct val="100000"/>
              </a:lnSpc>
              <a:spcBef>
                <a:spcPts val="7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8pPr>
            <a:lvl9pPr indent="-431800" lvl="8" marL="4114800" marR="0" rtl="0" algn="l">
              <a:lnSpc>
                <a:spcPct val="100000"/>
              </a:lnSpc>
              <a:spcBef>
                <a:spcPts val="7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9pPr>
          </a:lstStyle>
          <a:p/>
        </p:txBody>
      </p:sp>
      <p:sp>
        <p:nvSpPr>
          <p:cNvPr id="8" name="Google Shape;8;p16"/>
          <p:cNvSpPr txBox="1"/>
          <p:nvPr>
            <p:ph idx="12" type="sldNum"/>
          </p:nvPr>
        </p:nvSpPr>
        <p:spPr>
          <a:xfrm>
            <a:off x="4419600" y="4627562"/>
            <a:ext cx="2133600" cy="279401"/>
          </a:xfrm>
          <a:prstGeom prst="rect">
            <a:avLst/>
          </a:prstGeom>
          <a:noFill/>
          <a:ln>
            <a:noFill/>
          </a:ln>
        </p:spPr>
        <p:txBody>
          <a:bodyPr anchorCtr="0" anchor="ctr" bIns="45700" lIns="45700" spcFirstLastPara="1" rIns="45700" wrap="square" tIns="45700">
            <a:spAutoFit/>
          </a:bodyPr>
          <a:lstStyle>
            <a:lvl1pPr indent="0" lvl="0" marL="0" marR="0" rtl="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sz="1400">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6.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7.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6.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6.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6.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9.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comments" Target="../comments/comment1.xml"/><Relationship Id="rId4" Type="http://schemas.openxmlformats.org/officeDocument/2006/relationships/image" Target="../media/image6.jpg"/><Relationship Id="rId5" Type="http://schemas.openxmlformats.org/officeDocument/2006/relationships/image" Target="../media/image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3.png"/><Relationship Id="rId4" Type="http://schemas.openxmlformats.org/officeDocument/2006/relationships/image" Target="../media/image6.jpg"/><Relationship Id="rId9" Type="http://schemas.openxmlformats.org/officeDocument/2006/relationships/image" Target="../media/image15.png"/><Relationship Id="rId5" Type="http://schemas.openxmlformats.org/officeDocument/2006/relationships/image" Target="../media/image18.png"/><Relationship Id="rId6" Type="http://schemas.openxmlformats.org/officeDocument/2006/relationships/image" Target="../media/image10.png"/><Relationship Id="rId7" Type="http://schemas.openxmlformats.org/officeDocument/2006/relationships/image" Target="../media/image16.png"/><Relationship Id="rId8" Type="http://schemas.openxmlformats.org/officeDocument/2006/relationships/image" Target="../media/image1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6.jp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7.jpg"/><Relationship Id="rId4" Type="http://schemas.openxmlformats.org/officeDocument/2006/relationships/image" Target="../media/image2.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5.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6.jpg"/><Relationship Id="rId4" Type="http://schemas.openxmlformats.org/officeDocument/2006/relationships/image" Target="../media/image8.jpg"/><Relationship Id="rId5" Type="http://schemas.openxmlformats.org/officeDocument/2006/relationships/image" Target="../media/image11.jpg"/><Relationship Id="rId6" Type="http://schemas.openxmlformats.org/officeDocument/2006/relationships/image" Target="../media/image9.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6.jp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6.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3765"/>
        </a:solidFill>
      </p:bgPr>
    </p:bg>
    <p:spTree>
      <p:nvGrpSpPr>
        <p:cNvPr id="15" name="Shape 15"/>
        <p:cNvGrpSpPr/>
        <p:nvPr/>
      </p:nvGrpSpPr>
      <p:grpSpPr>
        <a:xfrm>
          <a:off x="0" y="0"/>
          <a:ext cx="0" cy="0"/>
          <a:chOff x="0" y="0"/>
          <a:chExt cx="0" cy="0"/>
        </a:xfrm>
      </p:grpSpPr>
      <p:sp>
        <p:nvSpPr>
          <p:cNvPr id="16" name="Google Shape;16;p1"/>
          <p:cNvSpPr/>
          <p:nvPr/>
        </p:nvSpPr>
        <p:spPr>
          <a:xfrm>
            <a:off x="-1" y="0"/>
            <a:ext cx="164594" cy="5143500"/>
          </a:xfrm>
          <a:prstGeom prst="rect">
            <a:avLst/>
          </a:prstGeom>
          <a:solidFill>
            <a:srgbClr val="2F6D7B"/>
          </a:solidFill>
          <a:ln cap="flat" cmpd="sng" w="12700">
            <a:solidFill>
              <a:srgbClr val="2F6D7B"/>
            </a:solidFill>
            <a:prstDash val="solid"/>
            <a:miter lim="4000"/>
            <a:headEnd len="sm" w="sm" type="none"/>
            <a:tailEnd len="sm" w="sm" type="none"/>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7" name="Google Shape;17;p1"/>
          <p:cNvSpPr/>
          <p:nvPr/>
        </p:nvSpPr>
        <p:spPr>
          <a:xfrm>
            <a:off x="6858000" y="0"/>
            <a:ext cx="2286000" cy="2011679"/>
          </a:xfrm>
          <a:prstGeom prst="rect">
            <a:avLst/>
          </a:prstGeom>
          <a:solidFill>
            <a:srgbClr val="2F6D7B"/>
          </a:solidFill>
          <a:ln cap="flat" cmpd="sng" w="12700">
            <a:solidFill>
              <a:srgbClr val="2F6D7B"/>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pic>
        <p:nvPicPr>
          <p:cNvPr descr="Image 0" id="18" name="Google Shape;18;p1"/>
          <p:cNvPicPr preferRelativeResize="0"/>
          <p:nvPr/>
        </p:nvPicPr>
        <p:blipFill rotWithShape="1">
          <a:blip r:embed="rId3">
            <a:alphaModFix/>
          </a:blip>
          <a:srcRect b="0" l="0" r="0" t="0"/>
          <a:stretch/>
        </p:blipFill>
        <p:spPr>
          <a:xfrm>
            <a:off x="6255162" y="357893"/>
            <a:ext cx="2415103" cy="610132"/>
          </a:xfrm>
          <a:prstGeom prst="rect">
            <a:avLst/>
          </a:prstGeom>
          <a:noFill/>
          <a:ln>
            <a:noFill/>
          </a:ln>
        </p:spPr>
      </p:pic>
      <p:sp>
        <p:nvSpPr>
          <p:cNvPr id="19" name="Google Shape;19;p1"/>
          <p:cNvSpPr txBox="1"/>
          <p:nvPr/>
        </p:nvSpPr>
        <p:spPr>
          <a:xfrm>
            <a:off x="365759" y="612139"/>
            <a:ext cx="6858001" cy="787401"/>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FFFFFF"/>
              </a:buClr>
              <a:buSzPts val="5200"/>
              <a:buFont typeface="Arial"/>
              <a:buNone/>
            </a:pPr>
            <a:r>
              <a:rPr b="1" i="0" lang="en-US" sz="5200" u="none" cap="none" strike="noStrike">
                <a:solidFill>
                  <a:srgbClr val="FFFFFF"/>
                </a:solidFill>
                <a:latin typeface="Arial"/>
                <a:ea typeface="Arial"/>
                <a:cs typeface="Arial"/>
                <a:sym typeface="Arial"/>
              </a:rPr>
              <a:t>HOUSING</a:t>
            </a:r>
            <a:endParaRPr b="0" i="0" sz="1400" u="none" cap="none" strike="noStrike">
              <a:solidFill>
                <a:srgbClr val="000000"/>
              </a:solidFill>
              <a:latin typeface="Arial"/>
              <a:ea typeface="Arial"/>
              <a:cs typeface="Arial"/>
              <a:sym typeface="Arial"/>
            </a:endParaRPr>
          </a:p>
        </p:txBody>
      </p:sp>
      <p:sp>
        <p:nvSpPr>
          <p:cNvPr id="20" name="Google Shape;20;p1"/>
          <p:cNvSpPr txBox="1"/>
          <p:nvPr/>
        </p:nvSpPr>
        <p:spPr>
          <a:xfrm>
            <a:off x="365759" y="1371603"/>
            <a:ext cx="6858001" cy="787401"/>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FAF6FF"/>
              </a:buClr>
              <a:buSzPts val="5200"/>
              <a:buFont typeface="Arial"/>
              <a:buNone/>
            </a:pPr>
            <a:r>
              <a:rPr b="1" i="0" lang="en-US" sz="5200" u="none" cap="none" strike="noStrike">
                <a:solidFill>
                  <a:srgbClr val="FAF6FF"/>
                </a:solidFill>
                <a:latin typeface="Arial"/>
                <a:ea typeface="Arial"/>
                <a:cs typeface="Arial"/>
                <a:sym typeface="Arial"/>
              </a:rPr>
              <a:t>AS</a:t>
            </a:r>
            <a:endParaRPr b="0" i="0" sz="1400" u="none" cap="none" strike="noStrike">
              <a:solidFill>
                <a:srgbClr val="000000"/>
              </a:solidFill>
              <a:latin typeface="Arial"/>
              <a:ea typeface="Arial"/>
              <a:cs typeface="Arial"/>
              <a:sym typeface="Arial"/>
            </a:endParaRPr>
          </a:p>
        </p:txBody>
      </p:sp>
      <p:sp>
        <p:nvSpPr>
          <p:cNvPr id="21" name="Google Shape;21;p1"/>
          <p:cNvSpPr/>
          <p:nvPr/>
        </p:nvSpPr>
        <p:spPr>
          <a:xfrm>
            <a:off x="340546" y="3866441"/>
            <a:ext cx="7076989" cy="54240"/>
          </a:xfrm>
          <a:prstGeom prst="rect">
            <a:avLst/>
          </a:prstGeom>
          <a:solidFill>
            <a:srgbClr val="2F6D7B"/>
          </a:solidFill>
          <a:ln cap="flat" cmpd="sng" w="12700">
            <a:solidFill>
              <a:srgbClr val="2F6D7B"/>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2" name="Google Shape;22;p1"/>
          <p:cNvSpPr/>
          <p:nvPr/>
        </p:nvSpPr>
        <p:spPr>
          <a:xfrm>
            <a:off x="0" y="4754879"/>
            <a:ext cx="9144000" cy="388621"/>
          </a:xfrm>
          <a:prstGeom prst="rect">
            <a:avLst/>
          </a:prstGeom>
          <a:solidFill>
            <a:srgbClr val="02273E"/>
          </a:solidFill>
          <a:ln cap="flat" cmpd="sng" w="12700">
            <a:solidFill>
              <a:srgbClr val="02273E"/>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3" name="Google Shape;23;p1"/>
          <p:cNvSpPr txBox="1"/>
          <p:nvPr/>
        </p:nvSpPr>
        <p:spPr>
          <a:xfrm>
            <a:off x="365759" y="4863337"/>
            <a:ext cx="8412482" cy="139701"/>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88AACC"/>
              </a:buClr>
              <a:buSzPts val="900"/>
              <a:buFont typeface="Arial"/>
              <a:buNone/>
            </a:pPr>
            <a:r>
              <a:rPr b="0" i="0" lang="en-US" sz="900" u="none" cap="none" strike="noStrike">
                <a:solidFill>
                  <a:srgbClr val="88AACC"/>
                </a:solidFill>
                <a:latin typeface="Arial"/>
                <a:ea typeface="Arial"/>
                <a:cs typeface="Arial"/>
                <a:sym typeface="Arial"/>
              </a:rPr>
              <a:t>President: Kevin Smith    ||   Chief Development Officer: Brian Hutchinson</a:t>
            </a:r>
            <a:endParaRPr b="0" i="0" sz="1400" u="none" cap="none" strike="noStrike">
              <a:solidFill>
                <a:srgbClr val="000000"/>
              </a:solidFill>
              <a:latin typeface="Arial"/>
              <a:ea typeface="Arial"/>
              <a:cs typeface="Arial"/>
              <a:sym typeface="Arial"/>
            </a:endParaRPr>
          </a:p>
        </p:txBody>
      </p:sp>
      <p:pic>
        <p:nvPicPr>
          <p:cNvPr descr="Screenshot 2026-03-22 at 3.51.56 PM.png" id="24" name="Google Shape;24;p1"/>
          <p:cNvPicPr preferRelativeResize="0"/>
          <p:nvPr/>
        </p:nvPicPr>
        <p:blipFill rotWithShape="1">
          <a:blip r:embed="rId4">
            <a:alphaModFix/>
          </a:blip>
          <a:srcRect b="0" l="0" r="0" t="0"/>
          <a:stretch/>
        </p:blipFill>
        <p:spPr>
          <a:xfrm>
            <a:off x="6203776" y="260084"/>
            <a:ext cx="2517875" cy="1076803"/>
          </a:xfrm>
          <a:prstGeom prst="rect">
            <a:avLst/>
          </a:prstGeom>
          <a:noFill/>
          <a:ln>
            <a:noFill/>
          </a:ln>
        </p:spPr>
      </p:pic>
      <p:sp>
        <p:nvSpPr>
          <p:cNvPr id="25" name="Google Shape;25;p1"/>
          <p:cNvSpPr txBox="1"/>
          <p:nvPr/>
        </p:nvSpPr>
        <p:spPr>
          <a:xfrm>
            <a:off x="323737" y="2193720"/>
            <a:ext cx="7882978" cy="1574801"/>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D0AF22"/>
              </a:buClr>
              <a:buSzPts val="5200"/>
              <a:buFont typeface="Arial"/>
              <a:buNone/>
            </a:pPr>
            <a:r>
              <a:rPr b="1" i="0" lang="en-US" sz="5200" u="none" cap="none" strike="noStrike">
                <a:solidFill>
                  <a:srgbClr val="D0AF22"/>
                </a:solidFill>
                <a:latin typeface="Arial"/>
                <a:ea typeface="Arial"/>
                <a:cs typeface="Arial"/>
                <a:sym typeface="Arial"/>
              </a:rPr>
              <a:t>ECONOMIC INFRASTRUCTURE</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F7FA"/>
        </a:solidFill>
      </p:bgPr>
    </p:bg>
    <p:spTree>
      <p:nvGrpSpPr>
        <p:cNvPr id="208" name="Shape 208"/>
        <p:cNvGrpSpPr/>
        <p:nvPr/>
      </p:nvGrpSpPr>
      <p:grpSpPr>
        <a:xfrm>
          <a:off x="0" y="0"/>
          <a:ext cx="0" cy="0"/>
          <a:chOff x="0" y="0"/>
          <a:chExt cx="0" cy="0"/>
        </a:xfrm>
      </p:grpSpPr>
      <p:sp>
        <p:nvSpPr>
          <p:cNvPr id="209" name="Google Shape;209;p10"/>
          <p:cNvSpPr/>
          <p:nvPr/>
        </p:nvSpPr>
        <p:spPr>
          <a:xfrm>
            <a:off x="0" y="0"/>
            <a:ext cx="9144000" cy="914400"/>
          </a:xfrm>
          <a:prstGeom prst="rect">
            <a:avLst/>
          </a:prstGeom>
          <a:solidFill>
            <a:srgbClr val="2F6D7B"/>
          </a:solidFill>
          <a:ln cap="flat" cmpd="sng" w="12700">
            <a:solidFill>
              <a:srgbClr val="2F6D7B"/>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10" name="Google Shape;210;p10"/>
          <p:cNvSpPr/>
          <p:nvPr/>
        </p:nvSpPr>
        <p:spPr>
          <a:xfrm>
            <a:off x="0" y="-1"/>
            <a:ext cx="9144000" cy="91442"/>
          </a:xfrm>
          <a:prstGeom prst="rect">
            <a:avLst/>
          </a:prstGeom>
          <a:solidFill>
            <a:srgbClr val="D0AF22"/>
          </a:solidFill>
          <a:ln cap="flat" cmpd="sng" w="12700">
            <a:solidFill>
              <a:srgbClr val="D0AF22"/>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pic>
        <p:nvPicPr>
          <p:cNvPr descr="Image 0" id="211" name="Google Shape;211;p10"/>
          <p:cNvPicPr preferRelativeResize="0"/>
          <p:nvPr/>
        </p:nvPicPr>
        <p:blipFill rotWithShape="1">
          <a:blip r:embed="rId3">
            <a:alphaModFix/>
          </a:blip>
          <a:srcRect b="0" l="0" r="0" t="0"/>
          <a:stretch/>
        </p:blipFill>
        <p:spPr>
          <a:xfrm>
            <a:off x="274320" y="201168"/>
            <a:ext cx="502920" cy="502920"/>
          </a:xfrm>
          <a:prstGeom prst="rect">
            <a:avLst/>
          </a:prstGeom>
          <a:noFill/>
          <a:ln>
            <a:noFill/>
          </a:ln>
        </p:spPr>
      </p:pic>
      <p:sp>
        <p:nvSpPr>
          <p:cNvPr id="212" name="Google Shape;212;p10"/>
          <p:cNvSpPr txBox="1"/>
          <p:nvPr/>
        </p:nvSpPr>
        <p:spPr>
          <a:xfrm>
            <a:off x="960119" y="374650"/>
            <a:ext cx="7772401" cy="165101"/>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FFFFFF"/>
              </a:buClr>
              <a:buSzPts val="1100"/>
              <a:buFont typeface="Arial"/>
              <a:buNone/>
            </a:pPr>
            <a:r>
              <a:rPr b="1" i="0" lang="en-US" sz="1100" u="none" cap="none" strike="noStrike">
                <a:solidFill>
                  <a:srgbClr val="FFFFFF"/>
                </a:solidFill>
                <a:latin typeface="Arial"/>
                <a:ea typeface="Arial"/>
                <a:cs typeface="Arial"/>
                <a:sym typeface="Arial"/>
              </a:rPr>
              <a:t>MODULE 03   |   THE MIXED-INCOME MODEL</a:t>
            </a:r>
            <a:endParaRPr b="0" i="0" sz="1400" u="none" cap="none" strike="noStrike">
              <a:solidFill>
                <a:srgbClr val="000000"/>
              </a:solidFill>
              <a:latin typeface="Arial"/>
              <a:ea typeface="Arial"/>
              <a:cs typeface="Arial"/>
              <a:sym typeface="Arial"/>
            </a:endParaRPr>
          </a:p>
        </p:txBody>
      </p:sp>
      <p:sp>
        <p:nvSpPr>
          <p:cNvPr id="213" name="Google Shape;213;p10"/>
          <p:cNvSpPr txBox="1"/>
          <p:nvPr/>
        </p:nvSpPr>
        <p:spPr>
          <a:xfrm>
            <a:off x="411479" y="934719"/>
            <a:ext cx="8321100" cy="64650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003765"/>
              </a:buClr>
              <a:buSzPts val="2400"/>
              <a:buFont typeface="Arial"/>
              <a:buNone/>
            </a:pPr>
            <a:r>
              <a:rPr b="1" i="0" lang="en-US" sz="2100" u="none" cap="none" strike="noStrike">
                <a:solidFill>
                  <a:srgbClr val="003765"/>
                </a:solidFill>
                <a:latin typeface="Arial"/>
                <a:ea typeface="Arial"/>
                <a:cs typeface="Arial"/>
                <a:sym typeface="Arial"/>
              </a:rPr>
              <a:t>Build Structural Affordability at the Start with No Ongoing Subsidy Required</a:t>
            </a:r>
            <a:endParaRPr b="0" i="0" sz="1100" u="none" cap="none" strike="noStrike">
              <a:solidFill>
                <a:srgbClr val="000000"/>
              </a:solidFill>
              <a:latin typeface="Arial"/>
              <a:ea typeface="Arial"/>
              <a:cs typeface="Arial"/>
              <a:sym typeface="Arial"/>
            </a:endParaRPr>
          </a:p>
        </p:txBody>
      </p:sp>
      <p:sp>
        <p:nvSpPr>
          <p:cNvPr id="214" name="Google Shape;214;p10"/>
          <p:cNvSpPr/>
          <p:nvPr/>
        </p:nvSpPr>
        <p:spPr>
          <a:xfrm>
            <a:off x="411479" y="1737360"/>
            <a:ext cx="5760722" cy="1005840"/>
          </a:xfrm>
          <a:prstGeom prst="rect">
            <a:avLst/>
          </a:prstGeom>
          <a:solidFill>
            <a:srgbClr val="003765"/>
          </a:solidFill>
          <a:ln cap="flat" cmpd="sng" w="12700">
            <a:solidFill>
              <a:srgbClr val="003765"/>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15" name="Google Shape;215;p10"/>
          <p:cNvSpPr/>
          <p:nvPr/>
        </p:nvSpPr>
        <p:spPr>
          <a:xfrm>
            <a:off x="6172199" y="1737360"/>
            <a:ext cx="2468882" cy="1005840"/>
          </a:xfrm>
          <a:prstGeom prst="rect">
            <a:avLst/>
          </a:prstGeom>
          <a:solidFill>
            <a:srgbClr val="00946D"/>
          </a:solidFill>
          <a:ln cap="flat" cmpd="sng" w="12700">
            <a:solidFill>
              <a:srgbClr val="00946D"/>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16" name="Google Shape;216;p10"/>
          <p:cNvSpPr txBox="1"/>
          <p:nvPr/>
        </p:nvSpPr>
        <p:spPr>
          <a:xfrm>
            <a:off x="411479" y="2087879"/>
            <a:ext cx="5760722" cy="304801"/>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FFFFFF"/>
              </a:buClr>
              <a:buSzPts val="2000"/>
              <a:buFont typeface="Arial"/>
              <a:buNone/>
            </a:pPr>
            <a:r>
              <a:rPr b="1" i="0" lang="en-US" sz="2000" u="none" cap="none" strike="noStrike">
                <a:solidFill>
                  <a:srgbClr val="FFFFFF"/>
                </a:solidFill>
                <a:latin typeface="Arial"/>
                <a:ea typeface="Arial"/>
                <a:cs typeface="Arial"/>
                <a:sym typeface="Arial"/>
              </a:rPr>
              <a:t>70%  Market Rate</a:t>
            </a:r>
            <a:endParaRPr b="0" i="0" sz="1400" u="none" cap="none" strike="noStrike">
              <a:solidFill>
                <a:srgbClr val="000000"/>
              </a:solidFill>
              <a:latin typeface="Arial"/>
              <a:ea typeface="Arial"/>
              <a:cs typeface="Arial"/>
              <a:sym typeface="Arial"/>
            </a:endParaRPr>
          </a:p>
        </p:txBody>
      </p:sp>
      <p:sp>
        <p:nvSpPr>
          <p:cNvPr id="217" name="Google Shape;217;p10"/>
          <p:cNvSpPr txBox="1"/>
          <p:nvPr/>
        </p:nvSpPr>
        <p:spPr>
          <a:xfrm>
            <a:off x="6172199" y="2119629"/>
            <a:ext cx="2468882" cy="241301"/>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FFFFFF"/>
              </a:buClr>
              <a:buSzPts val="1600"/>
              <a:buFont typeface="Arial"/>
              <a:buNone/>
            </a:pPr>
            <a:r>
              <a:rPr b="1" i="0" lang="en-US" sz="1600" u="none" cap="none" strike="noStrike">
                <a:solidFill>
                  <a:srgbClr val="FFFFFF"/>
                </a:solidFill>
                <a:latin typeface="Arial"/>
                <a:ea typeface="Arial"/>
                <a:cs typeface="Arial"/>
                <a:sym typeface="Arial"/>
              </a:rPr>
              <a:t>30%  Affordable</a:t>
            </a:r>
            <a:endParaRPr b="0" i="0" sz="1400" u="none" cap="none" strike="noStrike">
              <a:solidFill>
                <a:srgbClr val="000000"/>
              </a:solidFill>
              <a:latin typeface="Arial"/>
              <a:ea typeface="Arial"/>
              <a:cs typeface="Arial"/>
              <a:sym typeface="Arial"/>
            </a:endParaRPr>
          </a:p>
        </p:txBody>
      </p:sp>
      <p:sp>
        <p:nvSpPr>
          <p:cNvPr id="218" name="Google Shape;218;p10"/>
          <p:cNvSpPr txBox="1"/>
          <p:nvPr/>
        </p:nvSpPr>
        <p:spPr>
          <a:xfrm>
            <a:off x="411479" y="2937763"/>
            <a:ext cx="8321100" cy="200100"/>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2F6D7B"/>
              </a:buClr>
              <a:buSzPts val="1200"/>
              <a:buFont typeface="Arial"/>
              <a:buNone/>
            </a:pPr>
            <a:r>
              <a:rPr b="0" i="1" lang="en-US" sz="1300" u="none" cap="none" strike="noStrike">
                <a:solidFill>
                  <a:srgbClr val="2F6D7B"/>
                </a:solidFill>
                <a:latin typeface="Arial"/>
                <a:ea typeface="Arial"/>
                <a:cs typeface="Arial"/>
                <a:sym typeface="Arial"/>
              </a:rPr>
              <a:t>Market-rate rents permanently subsidize affordable units</a:t>
            </a:r>
            <a:endParaRPr b="0" i="0" sz="1500" u="none" cap="none" strike="noStrike">
              <a:solidFill>
                <a:srgbClr val="000000"/>
              </a:solidFill>
              <a:latin typeface="Arial"/>
              <a:ea typeface="Arial"/>
              <a:cs typeface="Arial"/>
              <a:sym typeface="Arial"/>
            </a:endParaRPr>
          </a:p>
        </p:txBody>
      </p:sp>
      <p:sp>
        <p:nvSpPr>
          <p:cNvPr id="219" name="Google Shape;219;p10"/>
          <p:cNvSpPr/>
          <p:nvPr/>
        </p:nvSpPr>
        <p:spPr>
          <a:xfrm>
            <a:off x="411479" y="3337559"/>
            <a:ext cx="2651762" cy="1371601"/>
          </a:xfrm>
          <a:prstGeom prst="rect">
            <a:avLst/>
          </a:prstGeom>
          <a:solidFill>
            <a:srgbClr val="FFFFFF"/>
          </a:solidFill>
          <a:ln>
            <a:noFill/>
          </a:ln>
          <a:effectLst>
            <a:outerShdw blurRad="76200" rotWithShape="0" dir="8100000" dist="25400">
              <a:srgbClr val="000000">
                <a:alpha val="10196"/>
              </a:srgbClr>
            </a:outerShdw>
          </a:effectLst>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20" name="Google Shape;220;p10"/>
          <p:cNvSpPr txBox="1"/>
          <p:nvPr/>
        </p:nvSpPr>
        <p:spPr>
          <a:xfrm>
            <a:off x="411479" y="3515613"/>
            <a:ext cx="2651762" cy="393701"/>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003765"/>
              </a:buClr>
              <a:buSzPts val="2600"/>
              <a:buFont typeface="Arial"/>
              <a:buNone/>
            </a:pPr>
            <a:r>
              <a:rPr b="1" i="0" lang="en-US" sz="2600" u="none" cap="none" strike="noStrike">
                <a:solidFill>
                  <a:srgbClr val="003765"/>
                </a:solidFill>
                <a:latin typeface="Arial"/>
                <a:ea typeface="Arial"/>
                <a:cs typeface="Arial"/>
                <a:sym typeface="Arial"/>
              </a:rPr>
              <a:t>No</a:t>
            </a:r>
            <a:endParaRPr b="0" i="0" sz="1400" u="none" cap="none" strike="noStrike">
              <a:solidFill>
                <a:srgbClr val="000000"/>
              </a:solidFill>
              <a:latin typeface="Arial"/>
              <a:ea typeface="Arial"/>
              <a:cs typeface="Arial"/>
              <a:sym typeface="Arial"/>
            </a:endParaRPr>
          </a:p>
        </p:txBody>
      </p:sp>
      <p:sp>
        <p:nvSpPr>
          <p:cNvPr id="221" name="Google Shape;221;p10"/>
          <p:cNvSpPr txBox="1"/>
          <p:nvPr/>
        </p:nvSpPr>
        <p:spPr>
          <a:xfrm>
            <a:off x="411479" y="4079195"/>
            <a:ext cx="2651700" cy="215400"/>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53555A"/>
              </a:buClr>
              <a:buSzPts val="1000"/>
              <a:buFont typeface="Arial"/>
              <a:buNone/>
            </a:pPr>
            <a:r>
              <a:rPr b="1" i="0" lang="en-US" sz="1400" u="none" cap="none" strike="noStrike">
                <a:solidFill>
                  <a:srgbClr val="53555A"/>
                </a:solidFill>
                <a:latin typeface="Arial"/>
                <a:ea typeface="Arial"/>
                <a:cs typeface="Arial"/>
                <a:sym typeface="Arial"/>
              </a:rPr>
              <a:t>ongoing public subsidy</a:t>
            </a:r>
            <a:endParaRPr b="1" i="0" sz="1800" u="none" cap="none" strike="noStrike">
              <a:solidFill>
                <a:srgbClr val="000000"/>
              </a:solidFill>
              <a:latin typeface="Arial"/>
              <a:ea typeface="Arial"/>
              <a:cs typeface="Arial"/>
              <a:sym typeface="Arial"/>
            </a:endParaRPr>
          </a:p>
        </p:txBody>
      </p:sp>
      <p:sp>
        <p:nvSpPr>
          <p:cNvPr id="222" name="Google Shape;222;p10"/>
          <p:cNvSpPr/>
          <p:nvPr/>
        </p:nvSpPr>
        <p:spPr>
          <a:xfrm>
            <a:off x="3264408" y="3337559"/>
            <a:ext cx="2651761" cy="1371601"/>
          </a:xfrm>
          <a:prstGeom prst="rect">
            <a:avLst/>
          </a:prstGeom>
          <a:solidFill>
            <a:srgbClr val="FFFFFF"/>
          </a:solidFill>
          <a:ln>
            <a:noFill/>
          </a:ln>
          <a:effectLst>
            <a:outerShdw blurRad="76200" rotWithShape="0" dir="8100000" dist="25400">
              <a:srgbClr val="000000">
                <a:alpha val="10196"/>
              </a:srgbClr>
            </a:outerShdw>
          </a:effectLst>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23" name="Google Shape;223;p10"/>
          <p:cNvSpPr txBox="1"/>
          <p:nvPr/>
        </p:nvSpPr>
        <p:spPr>
          <a:xfrm>
            <a:off x="3264408" y="3515613"/>
            <a:ext cx="2651761" cy="393701"/>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2F6D7B"/>
              </a:buClr>
              <a:buSzPts val="2600"/>
              <a:buFont typeface="Arial"/>
              <a:buNone/>
            </a:pPr>
            <a:r>
              <a:rPr b="1" i="0" lang="en-US" sz="2600" u="none" cap="none" strike="noStrike">
                <a:solidFill>
                  <a:srgbClr val="2F6D7B"/>
                </a:solidFill>
                <a:latin typeface="Arial"/>
                <a:ea typeface="Arial"/>
                <a:cs typeface="Arial"/>
                <a:sym typeface="Arial"/>
              </a:rPr>
              <a:t>Permanent</a:t>
            </a:r>
            <a:endParaRPr b="0" i="0" sz="1400" u="none" cap="none" strike="noStrike">
              <a:solidFill>
                <a:srgbClr val="000000"/>
              </a:solidFill>
              <a:latin typeface="Arial"/>
              <a:ea typeface="Arial"/>
              <a:cs typeface="Arial"/>
              <a:sym typeface="Arial"/>
            </a:endParaRPr>
          </a:p>
        </p:txBody>
      </p:sp>
      <p:sp>
        <p:nvSpPr>
          <p:cNvPr id="224" name="Google Shape;224;p10"/>
          <p:cNvSpPr txBox="1"/>
          <p:nvPr/>
        </p:nvSpPr>
        <p:spPr>
          <a:xfrm>
            <a:off x="3264408" y="4079195"/>
            <a:ext cx="2651700" cy="215400"/>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53555A"/>
              </a:buClr>
              <a:buSzPts val="1000"/>
              <a:buFont typeface="Arial"/>
              <a:buNone/>
            </a:pPr>
            <a:r>
              <a:rPr b="1" i="0" lang="en-US" sz="1400" u="none" cap="none" strike="noStrike">
                <a:solidFill>
                  <a:srgbClr val="53555A"/>
                </a:solidFill>
                <a:latin typeface="Arial"/>
                <a:ea typeface="Arial"/>
                <a:cs typeface="Arial"/>
                <a:sym typeface="Arial"/>
              </a:rPr>
              <a:t>affordability by design</a:t>
            </a:r>
            <a:endParaRPr b="1" i="0" sz="1800" u="none" cap="none" strike="noStrike">
              <a:solidFill>
                <a:srgbClr val="000000"/>
              </a:solidFill>
              <a:latin typeface="Arial"/>
              <a:ea typeface="Arial"/>
              <a:cs typeface="Arial"/>
              <a:sym typeface="Arial"/>
            </a:endParaRPr>
          </a:p>
        </p:txBody>
      </p:sp>
      <p:sp>
        <p:nvSpPr>
          <p:cNvPr id="225" name="Google Shape;225;p10"/>
          <p:cNvSpPr/>
          <p:nvPr/>
        </p:nvSpPr>
        <p:spPr>
          <a:xfrm>
            <a:off x="6117335" y="3337559"/>
            <a:ext cx="2651761" cy="1371601"/>
          </a:xfrm>
          <a:prstGeom prst="rect">
            <a:avLst/>
          </a:prstGeom>
          <a:solidFill>
            <a:srgbClr val="FFFFFF"/>
          </a:solidFill>
          <a:ln>
            <a:noFill/>
          </a:ln>
          <a:effectLst>
            <a:outerShdw blurRad="76200" rotWithShape="0" dir="8100000" dist="25400">
              <a:srgbClr val="000000">
                <a:alpha val="10196"/>
              </a:srgbClr>
            </a:outerShdw>
          </a:effectLst>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26" name="Google Shape;226;p10"/>
          <p:cNvSpPr txBox="1"/>
          <p:nvPr/>
        </p:nvSpPr>
        <p:spPr>
          <a:xfrm>
            <a:off x="6117335" y="3515613"/>
            <a:ext cx="2651761" cy="393701"/>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00946D"/>
              </a:buClr>
              <a:buSzPts val="2600"/>
              <a:buFont typeface="Arial"/>
              <a:buNone/>
            </a:pPr>
            <a:r>
              <a:rPr b="1" i="0" lang="en-US" sz="2600" u="none" cap="none" strike="noStrike">
                <a:solidFill>
                  <a:srgbClr val="00946D"/>
                </a:solidFill>
                <a:latin typeface="Arial"/>
                <a:ea typeface="Arial"/>
                <a:cs typeface="Arial"/>
                <a:sym typeface="Arial"/>
              </a:rPr>
              <a:t>Zero</a:t>
            </a:r>
            <a:endParaRPr b="0" i="0" sz="1400" u="none" cap="none" strike="noStrike">
              <a:solidFill>
                <a:srgbClr val="000000"/>
              </a:solidFill>
              <a:latin typeface="Arial"/>
              <a:ea typeface="Arial"/>
              <a:cs typeface="Arial"/>
              <a:sym typeface="Arial"/>
            </a:endParaRPr>
          </a:p>
        </p:txBody>
      </p:sp>
      <p:sp>
        <p:nvSpPr>
          <p:cNvPr id="227" name="Google Shape;227;p10"/>
          <p:cNvSpPr txBox="1"/>
          <p:nvPr/>
        </p:nvSpPr>
        <p:spPr>
          <a:xfrm>
            <a:off x="6117335" y="4079195"/>
            <a:ext cx="2651700" cy="708000"/>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53555A"/>
              </a:buClr>
              <a:buSzPts val="1000"/>
              <a:buFont typeface="Arial"/>
              <a:buNone/>
            </a:pPr>
            <a:r>
              <a:rPr b="1" i="0" lang="en-US" sz="1400" u="none" cap="none" strike="noStrike">
                <a:solidFill>
                  <a:srgbClr val="53555A"/>
                </a:solidFill>
                <a:latin typeface="Arial"/>
                <a:ea typeface="Arial"/>
                <a:cs typeface="Arial"/>
                <a:sym typeface="Arial"/>
              </a:rPr>
              <a:t>risk of units drifting up market after 15 years</a:t>
            </a:r>
            <a:endParaRPr b="1" i="0" sz="1400" u="none" cap="none" strike="noStrike">
              <a:solidFill>
                <a:srgbClr val="53555A"/>
              </a:solidFill>
              <a:latin typeface="Arial"/>
              <a:ea typeface="Arial"/>
              <a:cs typeface="Arial"/>
              <a:sym typeface="Arial"/>
            </a:endParaRPr>
          </a:p>
          <a:p>
            <a:pPr indent="0" lvl="0" marL="0" marR="0" rtl="0" algn="ctr">
              <a:lnSpc>
                <a:spcPct val="100000"/>
              </a:lnSpc>
              <a:spcBef>
                <a:spcPts val="0"/>
              </a:spcBef>
              <a:spcAft>
                <a:spcPts val="0"/>
              </a:spcAft>
              <a:buClr>
                <a:srgbClr val="53555A"/>
              </a:buClr>
              <a:buSzPts val="1000"/>
              <a:buFont typeface="Arial"/>
              <a:buNone/>
            </a:pPr>
            <a:r>
              <a:t/>
            </a:r>
            <a:endParaRPr b="1" i="0" sz="1800" u="none" cap="none" strike="sngStrike">
              <a:solidFill>
                <a:srgbClr val="000000"/>
              </a:solidFill>
              <a:latin typeface="Arial"/>
              <a:ea typeface="Arial"/>
              <a:cs typeface="Arial"/>
              <a:sym typeface="Arial"/>
            </a:endParaRPr>
          </a:p>
        </p:txBody>
      </p:sp>
      <p:sp>
        <p:nvSpPr>
          <p:cNvPr id="228" name="Google Shape;228;p10"/>
          <p:cNvSpPr/>
          <p:nvPr/>
        </p:nvSpPr>
        <p:spPr>
          <a:xfrm>
            <a:off x="0" y="4869179"/>
            <a:ext cx="9144000" cy="274321"/>
          </a:xfrm>
          <a:prstGeom prst="rect">
            <a:avLst/>
          </a:prstGeom>
          <a:solidFill>
            <a:srgbClr val="2F6D7B"/>
          </a:solidFill>
          <a:ln cap="flat" cmpd="sng" w="12700">
            <a:solidFill>
              <a:srgbClr val="2F6D7B"/>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29" name="Google Shape;229;p10"/>
          <p:cNvSpPr/>
          <p:nvPr/>
        </p:nvSpPr>
        <p:spPr>
          <a:xfrm>
            <a:off x="0" y="4869179"/>
            <a:ext cx="1371600" cy="274321"/>
          </a:xfrm>
          <a:prstGeom prst="rect">
            <a:avLst/>
          </a:prstGeom>
          <a:solidFill>
            <a:srgbClr val="D0AF22"/>
          </a:solidFill>
          <a:ln cap="flat" cmpd="sng" w="12700">
            <a:solidFill>
              <a:srgbClr val="D0AF22"/>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30" name="Google Shape;230;p10"/>
          <p:cNvSpPr txBox="1"/>
          <p:nvPr/>
        </p:nvSpPr>
        <p:spPr>
          <a:xfrm>
            <a:off x="8686799" y="4897120"/>
            <a:ext cx="365762" cy="127001"/>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AAAAAA"/>
              </a:buClr>
              <a:buSzPts val="800"/>
              <a:buFont typeface="Arial"/>
              <a:buNone/>
            </a:pPr>
            <a:r>
              <a:rPr b="0" i="0" lang="en-US" sz="800" u="none" cap="none" strike="noStrike">
                <a:solidFill>
                  <a:srgbClr val="AAAAAA"/>
                </a:solidFill>
                <a:latin typeface="Arial"/>
                <a:ea typeface="Arial"/>
                <a:cs typeface="Arial"/>
                <a:sym typeface="Arial"/>
              </a:rPr>
              <a:t>7</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 name="Shape 234"/>
        <p:cNvGrpSpPr/>
        <p:nvPr/>
      </p:nvGrpSpPr>
      <p:grpSpPr>
        <a:xfrm>
          <a:off x="0" y="0"/>
          <a:ext cx="0" cy="0"/>
          <a:chOff x="0" y="0"/>
          <a:chExt cx="0" cy="0"/>
        </a:xfrm>
      </p:grpSpPr>
      <p:pic>
        <p:nvPicPr>
          <p:cNvPr id="235" name="Google Shape;235;p11"/>
          <p:cNvPicPr preferRelativeResize="0"/>
          <p:nvPr/>
        </p:nvPicPr>
        <p:blipFill rotWithShape="1">
          <a:blip r:embed="rId3">
            <a:alphaModFix/>
          </a:blip>
          <a:srcRect b="0" l="0" r="0" t="10"/>
          <a:stretch/>
        </p:blipFill>
        <p:spPr>
          <a:xfrm>
            <a:off x="-35700" y="0"/>
            <a:ext cx="9210675" cy="5144389"/>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 name="Shape 239"/>
        <p:cNvGrpSpPr/>
        <p:nvPr/>
      </p:nvGrpSpPr>
      <p:grpSpPr>
        <a:xfrm>
          <a:off x="0" y="0"/>
          <a:ext cx="0" cy="0"/>
          <a:chOff x="0" y="0"/>
          <a:chExt cx="0" cy="0"/>
        </a:xfrm>
      </p:grpSpPr>
      <p:sp>
        <p:nvSpPr>
          <p:cNvPr id="240" name="Google Shape;240;p12"/>
          <p:cNvSpPr/>
          <p:nvPr/>
        </p:nvSpPr>
        <p:spPr>
          <a:xfrm>
            <a:off x="0" y="0"/>
            <a:ext cx="9144000" cy="914400"/>
          </a:xfrm>
          <a:prstGeom prst="rect">
            <a:avLst/>
          </a:prstGeom>
          <a:solidFill>
            <a:srgbClr val="003765"/>
          </a:solidFill>
          <a:ln cap="flat" cmpd="sng" w="12700">
            <a:solidFill>
              <a:srgbClr val="003765"/>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41" name="Google Shape;241;p12"/>
          <p:cNvSpPr/>
          <p:nvPr/>
        </p:nvSpPr>
        <p:spPr>
          <a:xfrm>
            <a:off x="0" y="-1"/>
            <a:ext cx="9144000" cy="91500"/>
          </a:xfrm>
          <a:prstGeom prst="rect">
            <a:avLst/>
          </a:prstGeom>
          <a:solidFill>
            <a:srgbClr val="D0AF22"/>
          </a:solidFill>
          <a:ln cap="flat" cmpd="sng" w="12700">
            <a:solidFill>
              <a:srgbClr val="D0AF22"/>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pic>
        <p:nvPicPr>
          <p:cNvPr descr="Image 0" id="242" name="Google Shape;242;p12"/>
          <p:cNvPicPr preferRelativeResize="0"/>
          <p:nvPr/>
        </p:nvPicPr>
        <p:blipFill rotWithShape="1">
          <a:blip r:embed="rId3">
            <a:alphaModFix/>
          </a:blip>
          <a:srcRect b="0" l="0" r="0" t="0"/>
          <a:stretch/>
        </p:blipFill>
        <p:spPr>
          <a:xfrm>
            <a:off x="274320" y="201168"/>
            <a:ext cx="502920" cy="502920"/>
          </a:xfrm>
          <a:prstGeom prst="rect">
            <a:avLst/>
          </a:prstGeom>
          <a:noFill/>
          <a:ln>
            <a:noFill/>
          </a:ln>
        </p:spPr>
      </p:pic>
      <p:sp>
        <p:nvSpPr>
          <p:cNvPr id="243" name="Google Shape;243;p12"/>
          <p:cNvSpPr txBox="1"/>
          <p:nvPr/>
        </p:nvSpPr>
        <p:spPr>
          <a:xfrm>
            <a:off x="960119" y="374650"/>
            <a:ext cx="7772400" cy="16920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FFFFFF"/>
              </a:buClr>
              <a:buSzPts val="1100"/>
              <a:buFont typeface="Arial"/>
              <a:buNone/>
            </a:pPr>
            <a:r>
              <a:rPr b="1" i="0" lang="en-US" sz="1100" u="none" cap="none" strike="noStrike">
                <a:solidFill>
                  <a:srgbClr val="FFFFFF"/>
                </a:solidFill>
                <a:latin typeface="Arial"/>
                <a:ea typeface="Arial"/>
                <a:cs typeface="Arial"/>
                <a:sym typeface="Arial"/>
              </a:rPr>
              <a:t>MODULE 04   |   HOW LEVERAGE WORKS</a:t>
            </a:r>
            <a:endParaRPr b="0" i="0" sz="1400" u="none" cap="none" strike="noStrike">
              <a:solidFill>
                <a:srgbClr val="000000"/>
              </a:solidFill>
              <a:latin typeface="Arial"/>
              <a:ea typeface="Arial"/>
              <a:cs typeface="Arial"/>
              <a:sym typeface="Arial"/>
            </a:endParaRPr>
          </a:p>
        </p:txBody>
      </p:sp>
      <p:sp>
        <p:nvSpPr>
          <p:cNvPr id="244" name="Google Shape;244;p12"/>
          <p:cNvSpPr txBox="1"/>
          <p:nvPr/>
        </p:nvSpPr>
        <p:spPr>
          <a:xfrm>
            <a:off x="274325" y="1096000"/>
            <a:ext cx="8636700" cy="36930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003765"/>
              </a:buClr>
              <a:buSzPts val="2400"/>
              <a:buFont typeface="Arial"/>
              <a:buNone/>
            </a:pPr>
            <a:r>
              <a:rPr b="1" i="0" lang="en-US" sz="2400" u="none" cap="none" strike="noStrike">
                <a:solidFill>
                  <a:srgbClr val="003765"/>
                </a:solidFill>
                <a:latin typeface="Arial"/>
                <a:ea typeface="Arial"/>
                <a:cs typeface="Arial"/>
                <a:sym typeface="Arial"/>
              </a:rPr>
              <a:t>One-Time Public Investment with Permanent Private Return</a:t>
            </a:r>
            <a:endParaRPr b="0" i="0" sz="1400" u="none" cap="none" strike="noStrike">
              <a:solidFill>
                <a:srgbClr val="000000"/>
              </a:solidFill>
              <a:latin typeface="Arial"/>
              <a:ea typeface="Arial"/>
              <a:cs typeface="Arial"/>
              <a:sym typeface="Arial"/>
            </a:endParaRPr>
          </a:p>
        </p:txBody>
      </p:sp>
      <p:grpSp>
        <p:nvGrpSpPr>
          <p:cNvPr id="245" name="Google Shape;245;p12"/>
          <p:cNvGrpSpPr/>
          <p:nvPr/>
        </p:nvGrpSpPr>
        <p:grpSpPr>
          <a:xfrm>
            <a:off x="2484120" y="1900685"/>
            <a:ext cx="1905059" cy="1502359"/>
            <a:chOff x="3251711" y="1737361"/>
            <a:chExt cx="2319000" cy="1828800"/>
          </a:xfrm>
        </p:grpSpPr>
        <p:sp>
          <p:nvSpPr>
            <p:cNvPr id="246" name="Google Shape;246;p12"/>
            <p:cNvSpPr/>
            <p:nvPr/>
          </p:nvSpPr>
          <p:spPr>
            <a:xfrm>
              <a:off x="3251711" y="1737361"/>
              <a:ext cx="2319000" cy="1828800"/>
            </a:xfrm>
            <a:prstGeom prst="rect">
              <a:avLst/>
            </a:prstGeom>
            <a:solidFill>
              <a:srgbClr val="2F6D7B"/>
            </a:solidFill>
            <a:ln cap="flat" cmpd="sng" w="10450">
              <a:solidFill>
                <a:srgbClr val="2F6D7B"/>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7" name="Google Shape;247;p12"/>
            <p:cNvSpPr txBox="1"/>
            <p:nvPr/>
          </p:nvSpPr>
          <p:spPr>
            <a:xfrm>
              <a:off x="3251711" y="2034543"/>
              <a:ext cx="2319000" cy="449400"/>
            </a:xfrm>
            <a:prstGeom prst="rect">
              <a:avLst/>
            </a:prstGeom>
            <a:solidFill>
              <a:srgbClr val="000000">
                <a:alpha val="0"/>
              </a:srgbClr>
            </a:solid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000000"/>
                </a:buClr>
                <a:buSzPts val="1200"/>
                <a:buFont typeface="Arial"/>
                <a:buNone/>
              </a:pPr>
              <a:r>
                <a:rPr b="1" i="0" lang="en-US" sz="1200" u="none" cap="none" strike="noStrike">
                  <a:solidFill>
                    <a:srgbClr val="FFFFFF"/>
                  </a:solidFill>
                  <a:latin typeface="Arial"/>
                  <a:ea typeface="Arial"/>
                  <a:cs typeface="Arial"/>
                  <a:sym typeface="Arial"/>
                </a:rPr>
                <a:t>Unlocks</a:t>
              </a:r>
              <a:endParaRPr b="1" i="0" sz="1200" u="none" cap="none" strike="noStrike">
                <a:solidFill>
                  <a:srgbClr val="FFFFFF"/>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200"/>
                <a:buFont typeface="Arial"/>
                <a:buNone/>
              </a:pPr>
              <a:r>
                <a:rPr b="1" i="0" lang="en-US" sz="1200" u="none" cap="none" strike="noStrike">
                  <a:solidFill>
                    <a:srgbClr val="FFFFFF"/>
                  </a:solidFill>
                  <a:latin typeface="Arial"/>
                  <a:ea typeface="Arial"/>
                  <a:cs typeface="Arial"/>
                  <a:sym typeface="Arial"/>
                </a:rPr>
                <a:t>Private Capital</a:t>
              </a:r>
              <a:endParaRPr b="1" i="0" sz="1200" u="none" cap="none" strike="noStrike">
                <a:solidFill>
                  <a:srgbClr val="FFFFFF"/>
                </a:solidFill>
                <a:latin typeface="Arial"/>
                <a:ea typeface="Arial"/>
                <a:cs typeface="Arial"/>
                <a:sym typeface="Arial"/>
              </a:endParaRPr>
            </a:p>
          </p:txBody>
        </p:sp>
        <p:sp>
          <p:nvSpPr>
            <p:cNvPr id="248" name="Google Shape;248;p12"/>
            <p:cNvSpPr txBox="1"/>
            <p:nvPr/>
          </p:nvSpPr>
          <p:spPr>
            <a:xfrm>
              <a:off x="3367657" y="2854957"/>
              <a:ext cx="2087100" cy="256500"/>
            </a:xfrm>
            <a:prstGeom prst="rect">
              <a:avLst/>
            </a:prstGeom>
            <a:solidFill>
              <a:srgbClr val="000000">
                <a:alpha val="0"/>
              </a:srgbClr>
            </a:solid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000000"/>
                </a:buClr>
                <a:buSzPts val="685"/>
                <a:buFont typeface="Arial"/>
                <a:buNone/>
              </a:pPr>
              <a:r>
                <a:rPr b="1" i="0" lang="en-US" sz="685" u="none" cap="none" strike="noStrike">
                  <a:solidFill>
                    <a:srgbClr val="D0E8F0"/>
                  </a:solidFill>
                  <a:latin typeface="Arial"/>
                  <a:ea typeface="Arial"/>
                  <a:cs typeface="Arial"/>
                  <a:sym typeface="Arial"/>
                </a:rPr>
                <a:t>Construction loans, permanent financing, tax credits, buyer participation</a:t>
              </a:r>
              <a:endParaRPr b="1" i="0" sz="685" u="none" cap="none" strike="noStrike">
                <a:solidFill>
                  <a:srgbClr val="D0E8F0"/>
                </a:solidFill>
                <a:latin typeface="Arial"/>
                <a:ea typeface="Arial"/>
                <a:cs typeface="Arial"/>
                <a:sym typeface="Arial"/>
              </a:endParaRPr>
            </a:p>
          </p:txBody>
        </p:sp>
      </p:grpSp>
      <p:grpSp>
        <p:nvGrpSpPr>
          <p:cNvPr id="249" name="Google Shape;249;p12"/>
          <p:cNvGrpSpPr/>
          <p:nvPr/>
        </p:nvGrpSpPr>
        <p:grpSpPr>
          <a:xfrm>
            <a:off x="4693920" y="1900685"/>
            <a:ext cx="1905059" cy="1502359"/>
            <a:chOff x="5867876" y="1673328"/>
            <a:chExt cx="2319000" cy="1828800"/>
          </a:xfrm>
        </p:grpSpPr>
        <p:sp>
          <p:nvSpPr>
            <p:cNvPr id="250" name="Google Shape;250;p12"/>
            <p:cNvSpPr/>
            <p:nvPr/>
          </p:nvSpPr>
          <p:spPr>
            <a:xfrm>
              <a:off x="5867876" y="1673328"/>
              <a:ext cx="2319000" cy="1828800"/>
            </a:xfrm>
            <a:prstGeom prst="rect">
              <a:avLst/>
            </a:prstGeom>
            <a:solidFill>
              <a:srgbClr val="00946D"/>
            </a:solidFill>
            <a:ln cap="flat" cmpd="sng" w="10425">
              <a:solidFill>
                <a:srgbClr val="00946D"/>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1" name="Google Shape;251;p12"/>
            <p:cNvSpPr txBox="1"/>
            <p:nvPr/>
          </p:nvSpPr>
          <p:spPr>
            <a:xfrm>
              <a:off x="5867876" y="1970510"/>
              <a:ext cx="2319000" cy="449400"/>
            </a:xfrm>
            <a:prstGeom prst="rect">
              <a:avLst/>
            </a:prstGeom>
            <a:solidFill>
              <a:srgbClr val="000000">
                <a:alpha val="0"/>
              </a:srgbClr>
            </a:solid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000000"/>
                </a:buClr>
                <a:buSzPts val="1200"/>
                <a:buFont typeface="Arial"/>
                <a:buNone/>
              </a:pPr>
              <a:r>
                <a:rPr b="1" i="0" lang="en-US" sz="1200" u="none" cap="none" strike="noStrike">
                  <a:solidFill>
                    <a:srgbClr val="FFFFFF"/>
                  </a:solidFill>
                  <a:latin typeface="Arial"/>
                  <a:ea typeface="Arial"/>
                  <a:cs typeface="Arial"/>
                  <a:sym typeface="Arial"/>
                </a:rPr>
                <a:t>Permanent</a:t>
              </a:r>
              <a:endParaRPr b="1" i="0" sz="1200" u="none" cap="none" strike="noStrike">
                <a:solidFill>
                  <a:srgbClr val="FFFFFF"/>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200"/>
                <a:buFont typeface="Arial"/>
                <a:buNone/>
              </a:pPr>
              <a:r>
                <a:rPr b="1" i="0" lang="en-US" sz="1200" u="none" cap="none" strike="noStrike">
                  <a:solidFill>
                    <a:srgbClr val="FFFFFF"/>
                  </a:solidFill>
                  <a:latin typeface="Arial"/>
                  <a:ea typeface="Arial"/>
                  <a:cs typeface="Arial"/>
                  <a:sym typeface="Arial"/>
                </a:rPr>
                <a:t>Affordable Asset</a:t>
              </a:r>
              <a:endParaRPr b="1" i="0" sz="1200" u="none" cap="none" strike="noStrike">
                <a:solidFill>
                  <a:srgbClr val="FFFFFF"/>
                </a:solidFill>
                <a:latin typeface="Arial"/>
                <a:ea typeface="Arial"/>
                <a:cs typeface="Arial"/>
                <a:sym typeface="Arial"/>
              </a:endParaRPr>
            </a:p>
          </p:txBody>
        </p:sp>
        <p:sp>
          <p:nvSpPr>
            <p:cNvPr id="252" name="Google Shape;252;p12"/>
            <p:cNvSpPr txBox="1"/>
            <p:nvPr/>
          </p:nvSpPr>
          <p:spPr>
            <a:xfrm>
              <a:off x="5983822" y="2790924"/>
              <a:ext cx="2087100" cy="277200"/>
            </a:xfrm>
            <a:prstGeom prst="rect">
              <a:avLst/>
            </a:prstGeom>
            <a:solidFill>
              <a:srgbClr val="000000">
                <a:alpha val="0"/>
              </a:srgbClr>
            </a:solid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000000"/>
                </a:buClr>
                <a:buSzPts val="740"/>
                <a:buFont typeface="Arial"/>
                <a:buNone/>
              </a:pPr>
              <a:r>
                <a:rPr b="1" i="0" lang="en-US" sz="740" u="none" cap="none" strike="noStrike">
                  <a:solidFill>
                    <a:srgbClr val="D0E8F0"/>
                  </a:solidFill>
                  <a:latin typeface="Arial"/>
                  <a:ea typeface="Arial"/>
                  <a:cs typeface="Arial"/>
                  <a:sym typeface="Arial"/>
                </a:rPr>
                <a:t>Housing that remains affordable — no future state support required</a:t>
              </a:r>
              <a:endParaRPr b="1" i="0" sz="740" u="none" cap="none" strike="noStrike">
                <a:solidFill>
                  <a:srgbClr val="D0E8F0"/>
                </a:solidFill>
                <a:latin typeface="Arial"/>
                <a:ea typeface="Arial"/>
                <a:cs typeface="Arial"/>
                <a:sym typeface="Arial"/>
              </a:endParaRPr>
            </a:p>
          </p:txBody>
        </p:sp>
      </p:grpSp>
      <p:sp>
        <p:nvSpPr>
          <p:cNvPr id="253" name="Google Shape;253;p12"/>
          <p:cNvSpPr/>
          <p:nvPr/>
        </p:nvSpPr>
        <p:spPr>
          <a:xfrm>
            <a:off x="0" y="4869179"/>
            <a:ext cx="9144000" cy="274200"/>
          </a:xfrm>
          <a:prstGeom prst="rect">
            <a:avLst/>
          </a:prstGeom>
          <a:solidFill>
            <a:srgbClr val="003765"/>
          </a:solidFill>
          <a:ln cap="flat" cmpd="sng" w="12700">
            <a:solidFill>
              <a:srgbClr val="003765"/>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54" name="Google Shape;254;p12"/>
          <p:cNvSpPr/>
          <p:nvPr/>
        </p:nvSpPr>
        <p:spPr>
          <a:xfrm>
            <a:off x="0" y="4869179"/>
            <a:ext cx="1371600" cy="274200"/>
          </a:xfrm>
          <a:prstGeom prst="rect">
            <a:avLst/>
          </a:prstGeom>
          <a:solidFill>
            <a:srgbClr val="D0AF22"/>
          </a:solidFill>
          <a:ln cap="flat" cmpd="sng" w="12700">
            <a:solidFill>
              <a:srgbClr val="D0AF22"/>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55" name="Google Shape;255;p12"/>
          <p:cNvSpPr txBox="1"/>
          <p:nvPr/>
        </p:nvSpPr>
        <p:spPr>
          <a:xfrm>
            <a:off x="8686799" y="4897120"/>
            <a:ext cx="365700" cy="123000"/>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AAAAAA"/>
              </a:buClr>
              <a:buSzPts val="800"/>
              <a:buFont typeface="Arial"/>
              <a:buNone/>
            </a:pPr>
            <a:r>
              <a:rPr b="0" i="0" lang="en-US" sz="800" u="none" cap="none" strike="noStrike">
                <a:solidFill>
                  <a:srgbClr val="AAAAAA"/>
                </a:solidFill>
                <a:latin typeface="Arial"/>
                <a:ea typeface="Arial"/>
                <a:cs typeface="Arial"/>
                <a:sym typeface="Arial"/>
              </a:rPr>
              <a:t>11</a:t>
            </a:r>
            <a:endParaRPr b="0" i="0" sz="1400" u="none" cap="none" strike="noStrike">
              <a:solidFill>
                <a:srgbClr val="000000"/>
              </a:solidFill>
              <a:latin typeface="Arial"/>
              <a:ea typeface="Arial"/>
              <a:cs typeface="Arial"/>
              <a:sym typeface="Arial"/>
            </a:endParaRPr>
          </a:p>
        </p:txBody>
      </p:sp>
      <p:sp>
        <p:nvSpPr>
          <p:cNvPr id="256" name="Google Shape;256;p12"/>
          <p:cNvSpPr/>
          <p:nvPr/>
        </p:nvSpPr>
        <p:spPr>
          <a:xfrm>
            <a:off x="2121151" y="3760451"/>
            <a:ext cx="4901700" cy="1013700"/>
          </a:xfrm>
          <a:prstGeom prst="rect">
            <a:avLst/>
          </a:prstGeom>
          <a:solidFill>
            <a:srgbClr val="003765"/>
          </a:solidFill>
          <a:ln cap="flat" cmpd="sng" w="9525">
            <a:solidFill>
              <a:srgbClr val="A7A7A7"/>
            </a:solidFill>
            <a:prstDash val="solid"/>
            <a:round/>
            <a:headEnd len="sm" w="sm" type="none"/>
            <a:tailEnd len="sm" w="sm" type="none"/>
          </a:ln>
        </p:spPr>
        <p:txBody>
          <a:bodyPr anchorCtr="0" anchor="ctr" bIns="91400" lIns="91400" spcFirstLastPara="1" rIns="91400" wrap="square" tIns="91400">
            <a:noAutofit/>
          </a:bodyPr>
          <a:lstStyle/>
          <a:p>
            <a:pPr indent="0" lvl="0" marL="0" marR="0" rtl="0" algn="ctr">
              <a:lnSpc>
                <a:spcPct val="100000"/>
              </a:lnSpc>
              <a:spcBef>
                <a:spcPts val="0"/>
              </a:spcBef>
              <a:spcAft>
                <a:spcPts val="0"/>
              </a:spcAft>
              <a:buClr>
                <a:srgbClr val="000000"/>
              </a:buClr>
              <a:buSzPts val="1295"/>
              <a:buFont typeface="Arial"/>
              <a:buNone/>
            </a:pPr>
            <a:r>
              <a:rPr b="1" i="0" lang="en-US" sz="1295" u="none" cap="none" strike="noStrike">
                <a:solidFill>
                  <a:srgbClr val="FFFFFF"/>
                </a:solidFill>
                <a:latin typeface="Arial"/>
                <a:ea typeface="Arial"/>
                <a:cs typeface="Arial"/>
                <a:sym typeface="Arial"/>
              </a:rPr>
              <a:t>$20 million in requested state investment and a requested $2 million in pre development catalyzes $80 million in total project value. That’s a 4:1 return on public dollars – without any recurring financial obligation.</a:t>
            </a:r>
            <a:endParaRPr b="1" i="0" sz="1295" u="none" cap="none" strike="noStrike">
              <a:solidFill>
                <a:srgbClr val="FFFFFF"/>
              </a:solidFill>
              <a:latin typeface="Arial"/>
              <a:ea typeface="Arial"/>
              <a:cs typeface="Arial"/>
              <a:sym typeface="Arial"/>
            </a:endParaRPr>
          </a:p>
        </p:txBody>
      </p:sp>
      <p:grpSp>
        <p:nvGrpSpPr>
          <p:cNvPr id="257" name="Google Shape;257;p12"/>
          <p:cNvGrpSpPr/>
          <p:nvPr/>
        </p:nvGrpSpPr>
        <p:grpSpPr>
          <a:xfrm>
            <a:off x="6903720" y="1900685"/>
            <a:ext cx="1905000" cy="1502400"/>
            <a:chOff x="6903720" y="1900685"/>
            <a:chExt cx="1905000" cy="1502400"/>
          </a:xfrm>
        </p:grpSpPr>
        <p:sp>
          <p:nvSpPr>
            <p:cNvPr id="258" name="Google Shape;258;p12"/>
            <p:cNvSpPr/>
            <p:nvPr/>
          </p:nvSpPr>
          <p:spPr>
            <a:xfrm>
              <a:off x="6903720" y="1900685"/>
              <a:ext cx="1905000" cy="1502400"/>
            </a:xfrm>
            <a:prstGeom prst="rect">
              <a:avLst/>
            </a:prstGeom>
            <a:solidFill>
              <a:srgbClr val="B8D4EC"/>
            </a:solidFill>
            <a:ln cap="flat" cmpd="sng" w="10425">
              <a:solidFill>
                <a:srgbClr val="B8D4EC"/>
              </a:solidFill>
              <a:prstDash val="solid"/>
              <a:round/>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9" name="Google Shape;259;p12"/>
            <p:cNvSpPr txBox="1"/>
            <p:nvPr/>
          </p:nvSpPr>
          <p:spPr>
            <a:xfrm>
              <a:off x="6903720" y="2144820"/>
              <a:ext cx="1905000" cy="379200"/>
            </a:xfrm>
            <a:prstGeom prst="rect">
              <a:avLst/>
            </a:prstGeom>
            <a:solidFill>
              <a:srgbClr val="000000">
                <a:alpha val="0"/>
              </a:srgbClr>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rPr b="1" i="0" lang="en-US" sz="1200" u="none" cap="none" strike="noStrike">
                  <a:solidFill>
                    <a:srgbClr val="003765"/>
                  </a:solidFill>
                  <a:latin typeface="Arial"/>
                  <a:ea typeface="Arial"/>
                  <a:cs typeface="Arial"/>
                  <a:sym typeface="Arial"/>
                </a:rPr>
                <a:t>Proven Model:</a:t>
              </a:r>
              <a:endParaRPr b="1" i="0" sz="1200" u="none" cap="none" strike="noStrike">
                <a:solidFill>
                  <a:srgbClr val="003765"/>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200"/>
                <a:buFont typeface="Arial"/>
                <a:buNone/>
              </a:pPr>
              <a:r>
                <a:rPr b="1" i="0" lang="en-US" sz="1200" u="none" cap="none" strike="noStrike">
                  <a:solidFill>
                    <a:srgbClr val="003765"/>
                  </a:solidFill>
                  <a:latin typeface="Arial"/>
                  <a:ea typeface="Arial"/>
                  <a:cs typeface="Arial"/>
                  <a:sym typeface="Arial"/>
                </a:rPr>
                <a:t>Met</a:t>
              </a:r>
              <a:endParaRPr b="1" i="0" sz="1200" u="none" cap="none" strike="noStrike">
                <a:solidFill>
                  <a:srgbClr val="003765"/>
                </a:solidFill>
                <a:latin typeface="Arial"/>
                <a:ea typeface="Arial"/>
                <a:cs typeface="Arial"/>
                <a:sym typeface="Arial"/>
              </a:endParaRPr>
            </a:p>
          </p:txBody>
        </p:sp>
        <p:sp>
          <p:nvSpPr>
            <p:cNvPr id="260" name="Google Shape;260;p12"/>
            <p:cNvSpPr txBox="1"/>
            <p:nvPr/>
          </p:nvSpPr>
          <p:spPr>
            <a:xfrm>
              <a:off x="6998970" y="2777928"/>
              <a:ext cx="1714500" cy="227700"/>
            </a:xfrm>
            <a:prstGeom prst="rect">
              <a:avLst/>
            </a:prstGeom>
            <a:solidFill>
              <a:srgbClr val="000000">
                <a:alpha val="0"/>
              </a:srgbClr>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740"/>
                <a:buFont typeface="Arial"/>
                <a:buNone/>
              </a:pPr>
              <a:r>
                <a:rPr b="1" i="0" lang="en-US" sz="740" u="none" cap="none" strike="noStrike">
                  <a:solidFill>
                    <a:srgbClr val="003765"/>
                  </a:solidFill>
                  <a:latin typeface="Arial"/>
                  <a:ea typeface="Arial"/>
                  <a:cs typeface="Arial"/>
                  <a:sym typeface="Arial"/>
                </a:rPr>
                <a:t>We’ve seen this work before.</a:t>
              </a:r>
              <a:endParaRPr b="1" i="0" sz="740" u="none" cap="none" strike="noStrike">
                <a:solidFill>
                  <a:srgbClr val="003765"/>
                </a:solidFill>
                <a:latin typeface="Arial"/>
                <a:ea typeface="Arial"/>
                <a:cs typeface="Arial"/>
                <a:sym typeface="Arial"/>
              </a:endParaRPr>
            </a:p>
          </p:txBody>
        </p:sp>
      </p:grpSp>
      <p:grpSp>
        <p:nvGrpSpPr>
          <p:cNvPr id="261" name="Google Shape;261;p12"/>
          <p:cNvGrpSpPr/>
          <p:nvPr/>
        </p:nvGrpSpPr>
        <p:grpSpPr>
          <a:xfrm>
            <a:off x="274320" y="1900561"/>
            <a:ext cx="1905059" cy="1502359"/>
            <a:chOff x="635525" y="1737357"/>
            <a:chExt cx="2319000" cy="1828800"/>
          </a:xfrm>
        </p:grpSpPr>
        <p:sp>
          <p:nvSpPr>
            <p:cNvPr id="262" name="Google Shape;262;p12"/>
            <p:cNvSpPr/>
            <p:nvPr/>
          </p:nvSpPr>
          <p:spPr>
            <a:xfrm>
              <a:off x="635525" y="1737357"/>
              <a:ext cx="2319000" cy="1828800"/>
            </a:xfrm>
            <a:prstGeom prst="rect">
              <a:avLst/>
            </a:prstGeom>
            <a:solidFill>
              <a:srgbClr val="003765"/>
            </a:solidFill>
            <a:ln cap="flat" cmpd="sng" w="10425">
              <a:solidFill>
                <a:srgbClr val="003765"/>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3" name="Google Shape;263;p12"/>
            <p:cNvSpPr txBox="1"/>
            <p:nvPr/>
          </p:nvSpPr>
          <p:spPr>
            <a:xfrm>
              <a:off x="635525" y="2034539"/>
              <a:ext cx="2319000" cy="449400"/>
            </a:xfrm>
            <a:prstGeom prst="rect">
              <a:avLst/>
            </a:prstGeom>
            <a:solidFill>
              <a:srgbClr val="000000">
                <a:alpha val="0"/>
              </a:srgbClr>
            </a:solid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000000"/>
                </a:buClr>
                <a:buSzPts val="1200"/>
                <a:buFont typeface="Arial"/>
                <a:buNone/>
              </a:pPr>
              <a:r>
                <a:rPr b="1" i="0" lang="en-US" sz="1200" u="none" cap="none" strike="noStrike">
                  <a:solidFill>
                    <a:srgbClr val="FFFFFF"/>
                  </a:solidFill>
                  <a:latin typeface="Arial"/>
                  <a:ea typeface="Arial"/>
                  <a:cs typeface="Arial"/>
                  <a:sym typeface="Arial"/>
                </a:rPr>
                <a:t>State Gap</a:t>
              </a:r>
              <a:endParaRPr b="1" i="0" sz="1200" u="none" cap="none" strike="noStrike">
                <a:solidFill>
                  <a:srgbClr val="FFFFFF"/>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200"/>
                <a:buFont typeface="Arial"/>
                <a:buNone/>
              </a:pPr>
              <a:r>
                <a:rPr b="1" i="0" lang="en-US" sz="1200" u="none" cap="none" strike="noStrike">
                  <a:solidFill>
                    <a:srgbClr val="FFFFFF"/>
                  </a:solidFill>
                  <a:latin typeface="Arial"/>
                  <a:ea typeface="Arial"/>
                  <a:cs typeface="Arial"/>
                  <a:sym typeface="Arial"/>
                </a:rPr>
                <a:t>Financing</a:t>
              </a:r>
              <a:endParaRPr b="1" i="0" sz="1200" u="none" cap="none" strike="noStrike">
                <a:solidFill>
                  <a:srgbClr val="FFFFFF"/>
                </a:solidFill>
                <a:latin typeface="Arial"/>
                <a:ea typeface="Arial"/>
                <a:cs typeface="Arial"/>
                <a:sym typeface="Arial"/>
              </a:endParaRPr>
            </a:p>
          </p:txBody>
        </p:sp>
        <p:sp>
          <p:nvSpPr>
            <p:cNvPr id="264" name="Google Shape;264;p12"/>
            <p:cNvSpPr txBox="1"/>
            <p:nvPr/>
          </p:nvSpPr>
          <p:spPr>
            <a:xfrm>
              <a:off x="751472" y="2854965"/>
              <a:ext cx="2087100" cy="277200"/>
            </a:xfrm>
            <a:prstGeom prst="rect">
              <a:avLst/>
            </a:prstGeom>
            <a:solidFill>
              <a:srgbClr val="000000">
                <a:alpha val="0"/>
              </a:srgbClr>
            </a:solid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000000"/>
                </a:buClr>
                <a:buSzPts val="740"/>
                <a:buFont typeface="Arial"/>
                <a:buNone/>
              </a:pPr>
              <a:r>
                <a:rPr b="1" i="0" lang="en-US" sz="740" u="none" cap="none" strike="noStrike">
                  <a:solidFill>
                    <a:srgbClr val="D0E8F0"/>
                  </a:solidFill>
                  <a:latin typeface="Arial"/>
                  <a:ea typeface="Arial"/>
                  <a:cs typeface="Arial"/>
                  <a:sym typeface="Arial"/>
                </a:rPr>
                <a:t>One-time appropriation — not recurring subsidy</a:t>
              </a:r>
              <a:endParaRPr b="1" i="0" sz="740" u="none" cap="none" strike="noStrike">
                <a:solidFill>
                  <a:srgbClr val="D0E8F0"/>
                </a:solidFill>
                <a:latin typeface="Arial"/>
                <a:ea typeface="Arial"/>
                <a:cs typeface="Arial"/>
                <a:sym typeface="Arial"/>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F7FA"/>
        </a:solidFill>
      </p:bgPr>
    </p:bg>
    <p:spTree>
      <p:nvGrpSpPr>
        <p:cNvPr id="268" name="Shape 268"/>
        <p:cNvGrpSpPr/>
        <p:nvPr/>
      </p:nvGrpSpPr>
      <p:grpSpPr>
        <a:xfrm>
          <a:off x="0" y="0"/>
          <a:ext cx="0" cy="0"/>
          <a:chOff x="0" y="0"/>
          <a:chExt cx="0" cy="0"/>
        </a:xfrm>
      </p:grpSpPr>
      <p:sp>
        <p:nvSpPr>
          <p:cNvPr id="269" name="Google Shape;269;p13"/>
          <p:cNvSpPr/>
          <p:nvPr/>
        </p:nvSpPr>
        <p:spPr>
          <a:xfrm>
            <a:off x="0" y="0"/>
            <a:ext cx="9144000" cy="914400"/>
          </a:xfrm>
          <a:prstGeom prst="rect">
            <a:avLst/>
          </a:prstGeom>
          <a:solidFill>
            <a:srgbClr val="2F6D7B"/>
          </a:solidFill>
          <a:ln cap="flat" cmpd="sng" w="12700">
            <a:solidFill>
              <a:srgbClr val="2F6D7B"/>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70" name="Google Shape;270;p13"/>
          <p:cNvSpPr/>
          <p:nvPr/>
        </p:nvSpPr>
        <p:spPr>
          <a:xfrm>
            <a:off x="0" y="-1"/>
            <a:ext cx="9144000" cy="91442"/>
          </a:xfrm>
          <a:prstGeom prst="rect">
            <a:avLst/>
          </a:prstGeom>
          <a:solidFill>
            <a:srgbClr val="D0AF22"/>
          </a:solidFill>
          <a:ln cap="flat" cmpd="sng" w="12700">
            <a:solidFill>
              <a:srgbClr val="D0AF22"/>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pic>
        <p:nvPicPr>
          <p:cNvPr descr="Image 0" id="271" name="Google Shape;271;p13"/>
          <p:cNvPicPr preferRelativeResize="0"/>
          <p:nvPr/>
        </p:nvPicPr>
        <p:blipFill rotWithShape="1">
          <a:blip r:embed="rId3">
            <a:alphaModFix/>
          </a:blip>
          <a:srcRect b="0" l="0" r="0" t="0"/>
          <a:stretch/>
        </p:blipFill>
        <p:spPr>
          <a:xfrm>
            <a:off x="274320" y="201168"/>
            <a:ext cx="502920" cy="502920"/>
          </a:xfrm>
          <a:prstGeom prst="rect">
            <a:avLst/>
          </a:prstGeom>
          <a:noFill/>
          <a:ln>
            <a:noFill/>
          </a:ln>
        </p:spPr>
      </p:pic>
      <p:sp>
        <p:nvSpPr>
          <p:cNvPr id="272" name="Google Shape;272;p13"/>
          <p:cNvSpPr txBox="1"/>
          <p:nvPr/>
        </p:nvSpPr>
        <p:spPr>
          <a:xfrm>
            <a:off x="960119" y="374650"/>
            <a:ext cx="7772401" cy="165101"/>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FFFFFF"/>
              </a:buClr>
              <a:buSzPts val="1100"/>
              <a:buFont typeface="Arial"/>
              <a:buNone/>
            </a:pPr>
            <a:r>
              <a:rPr b="1" i="0" lang="en-US" sz="1100" u="none" cap="none" strike="noStrike">
                <a:solidFill>
                  <a:srgbClr val="FFFFFF"/>
                </a:solidFill>
                <a:latin typeface="Arial"/>
                <a:ea typeface="Arial"/>
                <a:cs typeface="Arial"/>
                <a:sym typeface="Arial"/>
              </a:rPr>
              <a:t>MODULE 04   |   THE POLICY LEVERS THAT GET US THERE</a:t>
            </a:r>
            <a:endParaRPr b="0" i="0" sz="1400" u="none" cap="none" strike="noStrike">
              <a:solidFill>
                <a:srgbClr val="000000"/>
              </a:solidFill>
              <a:latin typeface="Arial"/>
              <a:ea typeface="Arial"/>
              <a:cs typeface="Arial"/>
              <a:sym typeface="Arial"/>
            </a:endParaRPr>
          </a:p>
        </p:txBody>
      </p:sp>
      <p:sp>
        <p:nvSpPr>
          <p:cNvPr id="273" name="Google Shape;273;p13"/>
          <p:cNvSpPr txBox="1"/>
          <p:nvPr/>
        </p:nvSpPr>
        <p:spPr>
          <a:xfrm>
            <a:off x="411479" y="1096010"/>
            <a:ext cx="8321042" cy="368301"/>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003765"/>
              </a:buClr>
              <a:buSzPts val="2400"/>
              <a:buFont typeface="Arial"/>
              <a:buNone/>
            </a:pPr>
            <a:r>
              <a:rPr b="1" i="0" lang="en-US" sz="2400" u="none" cap="none" strike="noStrike">
                <a:solidFill>
                  <a:srgbClr val="003765"/>
                </a:solidFill>
                <a:latin typeface="Arial"/>
                <a:ea typeface="Arial"/>
                <a:cs typeface="Arial"/>
                <a:sym typeface="Arial"/>
              </a:rPr>
              <a:t>Six Principles for Transformative Housing Policy</a:t>
            </a:r>
            <a:endParaRPr b="0" i="0" sz="1400" u="none" cap="none" strike="noStrike">
              <a:solidFill>
                <a:srgbClr val="000000"/>
              </a:solidFill>
              <a:latin typeface="Arial"/>
              <a:ea typeface="Arial"/>
              <a:cs typeface="Arial"/>
              <a:sym typeface="Arial"/>
            </a:endParaRPr>
          </a:p>
        </p:txBody>
      </p:sp>
      <p:sp>
        <p:nvSpPr>
          <p:cNvPr id="274" name="Google Shape;274;p13"/>
          <p:cNvSpPr/>
          <p:nvPr/>
        </p:nvSpPr>
        <p:spPr>
          <a:xfrm>
            <a:off x="411479" y="1691639"/>
            <a:ext cx="2651762" cy="1325881"/>
          </a:xfrm>
          <a:prstGeom prst="rect">
            <a:avLst/>
          </a:prstGeom>
          <a:solidFill>
            <a:srgbClr val="FFFFFF"/>
          </a:solidFill>
          <a:ln>
            <a:noFill/>
          </a:ln>
          <a:effectLst>
            <a:outerShdw blurRad="76200" rotWithShape="0" dir="8100000" dist="25400">
              <a:srgbClr val="000000">
                <a:alpha val="9019"/>
              </a:srgbClr>
            </a:outerShdw>
          </a:effectLst>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75" name="Google Shape;275;p13"/>
          <p:cNvSpPr/>
          <p:nvPr/>
        </p:nvSpPr>
        <p:spPr>
          <a:xfrm>
            <a:off x="411480" y="1691639"/>
            <a:ext cx="384049" cy="384049"/>
          </a:xfrm>
          <a:prstGeom prst="rect">
            <a:avLst/>
          </a:prstGeom>
          <a:solidFill>
            <a:srgbClr val="003765"/>
          </a:solidFill>
          <a:ln cap="flat" cmpd="sng" w="12700">
            <a:solidFill>
              <a:srgbClr val="003765"/>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76" name="Google Shape;276;p13"/>
          <p:cNvSpPr txBox="1"/>
          <p:nvPr/>
        </p:nvSpPr>
        <p:spPr>
          <a:xfrm>
            <a:off x="411480" y="1775713"/>
            <a:ext cx="384049" cy="215901"/>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FFFFFF"/>
              </a:buClr>
              <a:buSzPts val="1400"/>
              <a:buFont typeface="Arial"/>
              <a:buNone/>
            </a:pPr>
            <a:r>
              <a:rPr b="1" i="0" lang="en-US" sz="1400" u="none" cap="none" strike="noStrike">
                <a:solidFill>
                  <a:srgbClr val="FFFFFF"/>
                </a:solidFill>
                <a:latin typeface="Arial"/>
                <a:ea typeface="Arial"/>
                <a:cs typeface="Arial"/>
                <a:sym typeface="Arial"/>
              </a:rPr>
              <a:t>1</a:t>
            </a:r>
            <a:endParaRPr b="0" i="0" sz="1400" u="none" cap="none" strike="noStrike">
              <a:solidFill>
                <a:srgbClr val="000000"/>
              </a:solidFill>
              <a:latin typeface="Arial"/>
              <a:ea typeface="Arial"/>
              <a:cs typeface="Arial"/>
              <a:sym typeface="Arial"/>
            </a:endParaRPr>
          </a:p>
        </p:txBody>
      </p:sp>
      <p:sp>
        <p:nvSpPr>
          <p:cNvPr id="277" name="Google Shape;277;p13"/>
          <p:cNvSpPr txBox="1"/>
          <p:nvPr/>
        </p:nvSpPr>
        <p:spPr>
          <a:xfrm>
            <a:off x="868679" y="1813560"/>
            <a:ext cx="2103122" cy="304801"/>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003765"/>
              </a:buClr>
              <a:buSzPts val="1000"/>
              <a:buFont typeface="Arial"/>
              <a:buNone/>
            </a:pPr>
            <a:r>
              <a:rPr b="1" i="0" lang="en-US" sz="1000" u="none" cap="none" strike="noStrike">
                <a:solidFill>
                  <a:srgbClr val="003765"/>
                </a:solidFill>
                <a:latin typeface="Arial"/>
                <a:ea typeface="Arial"/>
                <a:cs typeface="Arial"/>
                <a:sym typeface="Arial"/>
              </a:rPr>
              <a:t>Unify Community + Economic Development</a:t>
            </a:r>
            <a:endParaRPr b="0" i="0" sz="1400" u="none" cap="none" strike="noStrike">
              <a:solidFill>
                <a:srgbClr val="000000"/>
              </a:solidFill>
              <a:latin typeface="Arial"/>
              <a:ea typeface="Arial"/>
              <a:cs typeface="Arial"/>
              <a:sym typeface="Arial"/>
            </a:endParaRPr>
          </a:p>
        </p:txBody>
      </p:sp>
      <p:sp>
        <p:nvSpPr>
          <p:cNvPr id="278" name="Google Shape;278;p13"/>
          <p:cNvSpPr txBox="1"/>
          <p:nvPr/>
        </p:nvSpPr>
        <p:spPr>
          <a:xfrm>
            <a:off x="548639" y="2342288"/>
            <a:ext cx="2423100" cy="30780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53555A"/>
              </a:buClr>
              <a:buSzPts val="900"/>
              <a:buFont typeface="Arial"/>
              <a:buNone/>
            </a:pPr>
            <a:r>
              <a:rPr b="0" i="0" lang="en-US" sz="1000" u="none" cap="none" strike="noStrike">
                <a:solidFill>
                  <a:schemeClr val="dk1"/>
                </a:solidFill>
                <a:latin typeface="Arial"/>
                <a:ea typeface="Arial"/>
                <a:cs typeface="Arial"/>
                <a:sym typeface="Arial"/>
              </a:rPr>
              <a:t>Treat them as one integrated strategy with shared goals and tear down the  silos.</a:t>
            </a:r>
            <a:endParaRPr b="0" i="0" sz="1000" u="none" cap="none" strike="noStrike">
              <a:solidFill>
                <a:schemeClr val="dk1"/>
              </a:solidFill>
              <a:latin typeface="Arial"/>
              <a:ea typeface="Arial"/>
              <a:cs typeface="Arial"/>
              <a:sym typeface="Arial"/>
            </a:endParaRPr>
          </a:p>
        </p:txBody>
      </p:sp>
      <p:sp>
        <p:nvSpPr>
          <p:cNvPr id="279" name="Google Shape;279;p13"/>
          <p:cNvSpPr/>
          <p:nvPr/>
        </p:nvSpPr>
        <p:spPr>
          <a:xfrm>
            <a:off x="3264408" y="1691639"/>
            <a:ext cx="2651761" cy="1325881"/>
          </a:xfrm>
          <a:prstGeom prst="rect">
            <a:avLst/>
          </a:prstGeom>
          <a:solidFill>
            <a:srgbClr val="FFFFFF"/>
          </a:solidFill>
          <a:ln>
            <a:noFill/>
          </a:ln>
          <a:effectLst>
            <a:outerShdw blurRad="76200" rotWithShape="0" dir="8100000" dist="25400">
              <a:srgbClr val="000000">
                <a:alpha val="9019"/>
              </a:srgbClr>
            </a:outerShdw>
          </a:effectLst>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80" name="Google Shape;280;p13"/>
          <p:cNvSpPr/>
          <p:nvPr/>
        </p:nvSpPr>
        <p:spPr>
          <a:xfrm>
            <a:off x="3264408" y="1691639"/>
            <a:ext cx="384049" cy="384049"/>
          </a:xfrm>
          <a:prstGeom prst="rect">
            <a:avLst/>
          </a:prstGeom>
          <a:solidFill>
            <a:srgbClr val="2F6D7B"/>
          </a:solidFill>
          <a:ln cap="flat" cmpd="sng" w="12700">
            <a:solidFill>
              <a:srgbClr val="2F6D7B"/>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81" name="Google Shape;281;p13"/>
          <p:cNvSpPr txBox="1"/>
          <p:nvPr/>
        </p:nvSpPr>
        <p:spPr>
          <a:xfrm>
            <a:off x="3264408" y="1775713"/>
            <a:ext cx="384049" cy="215901"/>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FFFFFF"/>
              </a:buClr>
              <a:buSzPts val="1400"/>
              <a:buFont typeface="Arial"/>
              <a:buNone/>
            </a:pPr>
            <a:r>
              <a:rPr b="1" i="0" lang="en-US" sz="1400" u="none" cap="none" strike="noStrike">
                <a:solidFill>
                  <a:srgbClr val="FFFFFF"/>
                </a:solidFill>
                <a:latin typeface="Arial"/>
                <a:ea typeface="Arial"/>
                <a:cs typeface="Arial"/>
                <a:sym typeface="Arial"/>
              </a:rPr>
              <a:t>2</a:t>
            </a:r>
            <a:endParaRPr b="0" i="0" sz="1400" u="none" cap="none" strike="noStrike">
              <a:solidFill>
                <a:srgbClr val="000000"/>
              </a:solidFill>
              <a:latin typeface="Arial"/>
              <a:ea typeface="Arial"/>
              <a:cs typeface="Arial"/>
              <a:sym typeface="Arial"/>
            </a:endParaRPr>
          </a:p>
        </p:txBody>
      </p:sp>
      <p:sp>
        <p:nvSpPr>
          <p:cNvPr id="282" name="Google Shape;282;p13"/>
          <p:cNvSpPr txBox="1"/>
          <p:nvPr/>
        </p:nvSpPr>
        <p:spPr>
          <a:xfrm>
            <a:off x="3721608" y="1813560"/>
            <a:ext cx="2103121" cy="304801"/>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003765"/>
              </a:buClr>
              <a:buSzPts val="1000"/>
              <a:buFont typeface="Arial"/>
              <a:buNone/>
            </a:pPr>
            <a:r>
              <a:rPr b="1" i="0" lang="en-US" sz="1000" u="none" cap="none" strike="noStrike">
                <a:solidFill>
                  <a:srgbClr val="003765"/>
                </a:solidFill>
                <a:latin typeface="Arial"/>
                <a:ea typeface="Arial"/>
                <a:cs typeface="Arial"/>
                <a:sym typeface="Arial"/>
              </a:rPr>
              <a:t>Cross-Subsidize Without Ongoing Subsidy</a:t>
            </a:r>
            <a:endParaRPr b="0" i="0" sz="1400" u="none" cap="none" strike="noStrike">
              <a:solidFill>
                <a:srgbClr val="000000"/>
              </a:solidFill>
              <a:latin typeface="Arial"/>
              <a:ea typeface="Arial"/>
              <a:cs typeface="Arial"/>
              <a:sym typeface="Arial"/>
            </a:endParaRPr>
          </a:p>
        </p:txBody>
      </p:sp>
      <p:sp>
        <p:nvSpPr>
          <p:cNvPr id="283" name="Google Shape;283;p13"/>
          <p:cNvSpPr txBox="1"/>
          <p:nvPr/>
        </p:nvSpPr>
        <p:spPr>
          <a:xfrm>
            <a:off x="3401567" y="2342288"/>
            <a:ext cx="2423100" cy="46170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53555A"/>
              </a:buClr>
              <a:buSzPts val="900"/>
              <a:buFont typeface="Arial"/>
              <a:buNone/>
            </a:pPr>
            <a:r>
              <a:rPr b="0" i="0" lang="en-US" sz="1000" u="none" cap="none" strike="noStrike">
                <a:solidFill>
                  <a:schemeClr val="dk1"/>
                </a:solidFill>
                <a:latin typeface="Arial"/>
                <a:ea typeface="Arial"/>
                <a:cs typeface="Arial"/>
                <a:sym typeface="Arial"/>
              </a:rPr>
              <a:t>Mixed-income development funds affordability through market rents </a:t>
            </a:r>
            <a:r>
              <a:rPr b="1" i="0" lang="en-US" sz="1000" u="none" cap="none" strike="noStrike">
                <a:solidFill>
                  <a:schemeClr val="dk1"/>
                </a:solidFill>
                <a:latin typeface="Arial"/>
                <a:ea typeface="Arial"/>
                <a:cs typeface="Arial"/>
                <a:sym typeface="Arial"/>
              </a:rPr>
              <a:t>permanently</a:t>
            </a:r>
            <a:r>
              <a:rPr b="0" i="0" lang="en-US" sz="1000" u="none" cap="none" strike="noStrike">
                <a:solidFill>
                  <a:schemeClr val="dk1"/>
                </a:solidFill>
                <a:latin typeface="Arial"/>
                <a:ea typeface="Arial"/>
                <a:cs typeface="Arial"/>
                <a:sym typeface="Arial"/>
              </a:rPr>
              <a:t>.</a:t>
            </a:r>
            <a:endParaRPr b="0" i="0" sz="1000" u="none" cap="none" strike="noStrike">
              <a:solidFill>
                <a:schemeClr val="dk1"/>
              </a:solidFill>
              <a:latin typeface="Arial"/>
              <a:ea typeface="Arial"/>
              <a:cs typeface="Arial"/>
              <a:sym typeface="Arial"/>
            </a:endParaRPr>
          </a:p>
        </p:txBody>
      </p:sp>
      <p:sp>
        <p:nvSpPr>
          <p:cNvPr id="284" name="Google Shape;284;p13"/>
          <p:cNvSpPr/>
          <p:nvPr/>
        </p:nvSpPr>
        <p:spPr>
          <a:xfrm>
            <a:off x="6117335" y="1691639"/>
            <a:ext cx="2651761" cy="1325881"/>
          </a:xfrm>
          <a:prstGeom prst="rect">
            <a:avLst/>
          </a:prstGeom>
          <a:solidFill>
            <a:srgbClr val="FFFFFF"/>
          </a:solidFill>
          <a:ln>
            <a:noFill/>
          </a:ln>
          <a:effectLst>
            <a:outerShdw blurRad="76200" rotWithShape="0" dir="8100000" dist="25400">
              <a:srgbClr val="000000">
                <a:alpha val="9019"/>
              </a:srgbClr>
            </a:outerShdw>
          </a:effectLst>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85" name="Google Shape;285;p13"/>
          <p:cNvSpPr/>
          <p:nvPr/>
        </p:nvSpPr>
        <p:spPr>
          <a:xfrm>
            <a:off x="6117335" y="1691639"/>
            <a:ext cx="384049" cy="384049"/>
          </a:xfrm>
          <a:prstGeom prst="rect">
            <a:avLst/>
          </a:prstGeom>
          <a:solidFill>
            <a:srgbClr val="00946D"/>
          </a:solidFill>
          <a:ln cap="flat" cmpd="sng" w="12700">
            <a:solidFill>
              <a:srgbClr val="00946D"/>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86" name="Google Shape;286;p13"/>
          <p:cNvSpPr txBox="1"/>
          <p:nvPr/>
        </p:nvSpPr>
        <p:spPr>
          <a:xfrm>
            <a:off x="6117335" y="1775713"/>
            <a:ext cx="384049" cy="215901"/>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FFFFFF"/>
              </a:buClr>
              <a:buSzPts val="1400"/>
              <a:buFont typeface="Arial"/>
              <a:buNone/>
            </a:pPr>
            <a:r>
              <a:rPr b="1" i="0" lang="en-US" sz="1400" u="none" cap="none" strike="noStrike">
                <a:solidFill>
                  <a:srgbClr val="FFFFFF"/>
                </a:solidFill>
                <a:latin typeface="Arial"/>
                <a:ea typeface="Arial"/>
                <a:cs typeface="Arial"/>
                <a:sym typeface="Arial"/>
              </a:rPr>
              <a:t>3</a:t>
            </a:r>
            <a:endParaRPr b="0" i="0" sz="1400" u="none" cap="none" strike="noStrike">
              <a:solidFill>
                <a:srgbClr val="000000"/>
              </a:solidFill>
              <a:latin typeface="Arial"/>
              <a:ea typeface="Arial"/>
              <a:cs typeface="Arial"/>
              <a:sym typeface="Arial"/>
            </a:endParaRPr>
          </a:p>
        </p:txBody>
      </p:sp>
      <p:sp>
        <p:nvSpPr>
          <p:cNvPr id="287" name="Google Shape;287;p13"/>
          <p:cNvSpPr txBox="1"/>
          <p:nvPr/>
        </p:nvSpPr>
        <p:spPr>
          <a:xfrm>
            <a:off x="6574535" y="1813560"/>
            <a:ext cx="2103000" cy="30780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003765"/>
              </a:buClr>
              <a:buSzPts val="1000"/>
              <a:buFont typeface="Arial"/>
              <a:buNone/>
            </a:pPr>
            <a:r>
              <a:rPr b="1" i="0" lang="en-US" sz="1000" u="none" cap="none" strike="noStrike">
                <a:solidFill>
                  <a:srgbClr val="003765"/>
                </a:solidFill>
                <a:latin typeface="Arial"/>
                <a:ea typeface="Arial"/>
                <a:cs typeface="Arial"/>
                <a:sym typeface="Arial"/>
              </a:rPr>
              <a:t>Halt Rental Permits in Areas Below 50% Ownership</a:t>
            </a:r>
            <a:endParaRPr b="0" i="0" sz="1400" u="none" cap="none" strike="noStrike">
              <a:solidFill>
                <a:srgbClr val="000000"/>
              </a:solidFill>
              <a:latin typeface="Arial"/>
              <a:ea typeface="Arial"/>
              <a:cs typeface="Arial"/>
              <a:sym typeface="Arial"/>
            </a:endParaRPr>
          </a:p>
        </p:txBody>
      </p:sp>
      <p:sp>
        <p:nvSpPr>
          <p:cNvPr id="288" name="Google Shape;288;p13"/>
          <p:cNvSpPr txBox="1"/>
          <p:nvPr/>
        </p:nvSpPr>
        <p:spPr>
          <a:xfrm>
            <a:off x="6254496" y="2342288"/>
            <a:ext cx="2423100" cy="46170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53555A"/>
              </a:buClr>
              <a:buSzPts val="900"/>
              <a:buFont typeface="Arial"/>
              <a:buNone/>
            </a:pPr>
            <a:r>
              <a:rPr b="0" i="0" lang="en-US" sz="1000" u="none" cap="none" strike="noStrike">
                <a:solidFill>
                  <a:schemeClr val="dk1"/>
                </a:solidFill>
                <a:latin typeface="Arial"/>
                <a:ea typeface="Arial"/>
                <a:cs typeface="Arial"/>
                <a:sym typeface="Arial"/>
              </a:rPr>
              <a:t>Force new rental development into higher-ownership neighborhoods to restore balance.</a:t>
            </a:r>
            <a:endParaRPr b="0" i="0" sz="1000" u="none" cap="none" strike="noStrike">
              <a:solidFill>
                <a:schemeClr val="dk1"/>
              </a:solidFill>
              <a:latin typeface="Arial"/>
              <a:ea typeface="Arial"/>
              <a:cs typeface="Arial"/>
              <a:sym typeface="Arial"/>
            </a:endParaRPr>
          </a:p>
        </p:txBody>
      </p:sp>
      <p:sp>
        <p:nvSpPr>
          <p:cNvPr id="289" name="Google Shape;289;p13"/>
          <p:cNvSpPr/>
          <p:nvPr/>
        </p:nvSpPr>
        <p:spPr>
          <a:xfrm>
            <a:off x="411479" y="3154679"/>
            <a:ext cx="2651762" cy="1325881"/>
          </a:xfrm>
          <a:prstGeom prst="rect">
            <a:avLst/>
          </a:prstGeom>
          <a:solidFill>
            <a:srgbClr val="FFFFFF"/>
          </a:solidFill>
          <a:ln>
            <a:noFill/>
          </a:ln>
          <a:effectLst>
            <a:outerShdw blurRad="76200" rotWithShape="0" dir="8100000" dist="25400">
              <a:srgbClr val="000000">
                <a:alpha val="9019"/>
              </a:srgbClr>
            </a:outerShdw>
          </a:effectLst>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90" name="Google Shape;290;p13"/>
          <p:cNvSpPr/>
          <p:nvPr/>
        </p:nvSpPr>
        <p:spPr>
          <a:xfrm>
            <a:off x="411480" y="3154679"/>
            <a:ext cx="384049" cy="384049"/>
          </a:xfrm>
          <a:prstGeom prst="rect">
            <a:avLst/>
          </a:prstGeom>
          <a:solidFill>
            <a:srgbClr val="FF7F2F"/>
          </a:solidFill>
          <a:ln cap="flat" cmpd="sng" w="12700">
            <a:solidFill>
              <a:srgbClr val="FF7F2F"/>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91" name="Google Shape;291;p13"/>
          <p:cNvSpPr txBox="1"/>
          <p:nvPr/>
        </p:nvSpPr>
        <p:spPr>
          <a:xfrm>
            <a:off x="411480" y="3238753"/>
            <a:ext cx="384049" cy="215901"/>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FFFFFF"/>
              </a:buClr>
              <a:buSzPts val="1400"/>
              <a:buFont typeface="Arial"/>
              <a:buNone/>
            </a:pPr>
            <a:r>
              <a:rPr b="1" i="0" lang="en-US" sz="1400" u="none" cap="none" strike="noStrike">
                <a:solidFill>
                  <a:srgbClr val="FFFFFF"/>
                </a:solidFill>
                <a:latin typeface="Arial"/>
                <a:ea typeface="Arial"/>
                <a:cs typeface="Arial"/>
                <a:sym typeface="Arial"/>
              </a:rPr>
              <a:t>4</a:t>
            </a:r>
            <a:endParaRPr b="0" i="0" sz="1400" u="none" cap="none" strike="noStrike">
              <a:solidFill>
                <a:srgbClr val="000000"/>
              </a:solidFill>
              <a:latin typeface="Arial"/>
              <a:ea typeface="Arial"/>
              <a:cs typeface="Arial"/>
              <a:sym typeface="Arial"/>
            </a:endParaRPr>
          </a:p>
        </p:txBody>
      </p:sp>
      <p:sp>
        <p:nvSpPr>
          <p:cNvPr id="292" name="Google Shape;292;p13"/>
          <p:cNvSpPr txBox="1"/>
          <p:nvPr/>
        </p:nvSpPr>
        <p:spPr>
          <a:xfrm>
            <a:off x="868679" y="3352799"/>
            <a:ext cx="2103122" cy="152401"/>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003765"/>
              </a:buClr>
              <a:buSzPts val="1000"/>
              <a:buFont typeface="Arial"/>
              <a:buNone/>
            </a:pPr>
            <a:r>
              <a:rPr b="1" i="0" lang="en-US" sz="1000" u="none" cap="none" strike="noStrike">
                <a:solidFill>
                  <a:srgbClr val="003765"/>
                </a:solidFill>
                <a:latin typeface="Arial"/>
                <a:ea typeface="Arial"/>
                <a:cs typeface="Arial"/>
                <a:sym typeface="Arial"/>
              </a:rPr>
              <a:t>Equitable Incubator Locations</a:t>
            </a:r>
            <a:endParaRPr b="0" i="0" sz="1400" u="none" cap="none" strike="noStrike">
              <a:solidFill>
                <a:srgbClr val="000000"/>
              </a:solidFill>
              <a:latin typeface="Arial"/>
              <a:ea typeface="Arial"/>
              <a:cs typeface="Arial"/>
              <a:sym typeface="Arial"/>
            </a:endParaRPr>
          </a:p>
        </p:txBody>
      </p:sp>
      <p:sp>
        <p:nvSpPr>
          <p:cNvPr id="293" name="Google Shape;293;p13"/>
          <p:cNvSpPr txBox="1"/>
          <p:nvPr/>
        </p:nvSpPr>
        <p:spPr>
          <a:xfrm>
            <a:off x="548639" y="3735479"/>
            <a:ext cx="2423100" cy="46170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53555A"/>
              </a:buClr>
              <a:buSzPts val="900"/>
              <a:buFont typeface="Arial"/>
              <a:buNone/>
            </a:pPr>
            <a:r>
              <a:rPr b="0" i="0" lang="en-US" sz="1000" u="none" cap="none" strike="noStrike">
                <a:solidFill>
                  <a:schemeClr val="dk1"/>
                </a:solidFill>
                <a:latin typeface="Arial"/>
                <a:ea typeface="Arial"/>
                <a:cs typeface="Arial"/>
                <a:sym typeface="Arial"/>
              </a:rPr>
              <a:t>Small businesses from lower-income communities deserve the same desirable locations as high-income startups.</a:t>
            </a:r>
            <a:endParaRPr b="0" i="0" sz="1000" u="none" cap="none" strike="noStrike">
              <a:solidFill>
                <a:schemeClr val="dk1"/>
              </a:solidFill>
              <a:latin typeface="Arial"/>
              <a:ea typeface="Arial"/>
              <a:cs typeface="Arial"/>
              <a:sym typeface="Arial"/>
            </a:endParaRPr>
          </a:p>
        </p:txBody>
      </p:sp>
      <p:sp>
        <p:nvSpPr>
          <p:cNvPr id="294" name="Google Shape;294;p13"/>
          <p:cNvSpPr/>
          <p:nvPr/>
        </p:nvSpPr>
        <p:spPr>
          <a:xfrm>
            <a:off x="3264408" y="3154679"/>
            <a:ext cx="2651761" cy="1325881"/>
          </a:xfrm>
          <a:prstGeom prst="rect">
            <a:avLst/>
          </a:prstGeom>
          <a:solidFill>
            <a:srgbClr val="FFFFFF"/>
          </a:solidFill>
          <a:ln>
            <a:noFill/>
          </a:ln>
          <a:effectLst>
            <a:outerShdw blurRad="76200" rotWithShape="0" dir="8100000" dist="25400">
              <a:srgbClr val="000000">
                <a:alpha val="9019"/>
              </a:srgbClr>
            </a:outerShdw>
          </a:effectLst>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95" name="Google Shape;295;p13"/>
          <p:cNvSpPr/>
          <p:nvPr/>
        </p:nvSpPr>
        <p:spPr>
          <a:xfrm>
            <a:off x="3264408" y="3154679"/>
            <a:ext cx="384049" cy="384049"/>
          </a:xfrm>
          <a:prstGeom prst="rect">
            <a:avLst/>
          </a:prstGeom>
          <a:solidFill>
            <a:srgbClr val="D0AF22"/>
          </a:solidFill>
          <a:ln cap="flat" cmpd="sng" w="12700">
            <a:solidFill>
              <a:srgbClr val="D0AF22"/>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96" name="Google Shape;296;p13"/>
          <p:cNvSpPr txBox="1"/>
          <p:nvPr/>
        </p:nvSpPr>
        <p:spPr>
          <a:xfrm>
            <a:off x="3264408" y="3238753"/>
            <a:ext cx="384049" cy="215901"/>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FFFFFF"/>
              </a:buClr>
              <a:buSzPts val="1400"/>
              <a:buFont typeface="Arial"/>
              <a:buNone/>
            </a:pPr>
            <a:r>
              <a:rPr b="1" i="0" lang="en-US" sz="1400" u="none" cap="none" strike="noStrike">
                <a:solidFill>
                  <a:srgbClr val="FFFFFF"/>
                </a:solidFill>
                <a:latin typeface="Arial"/>
                <a:ea typeface="Arial"/>
                <a:cs typeface="Arial"/>
                <a:sym typeface="Arial"/>
              </a:rPr>
              <a:t>5</a:t>
            </a:r>
            <a:endParaRPr b="0" i="0" sz="1400" u="none" cap="none" strike="noStrike">
              <a:solidFill>
                <a:srgbClr val="000000"/>
              </a:solidFill>
              <a:latin typeface="Arial"/>
              <a:ea typeface="Arial"/>
              <a:cs typeface="Arial"/>
              <a:sym typeface="Arial"/>
            </a:endParaRPr>
          </a:p>
        </p:txBody>
      </p:sp>
      <p:sp>
        <p:nvSpPr>
          <p:cNvPr id="297" name="Google Shape;297;p13"/>
          <p:cNvSpPr txBox="1"/>
          <p:nvPr/>
        </p:nvSpPr>
        <p:spPr>
          <a:xfrm>
            <a:off x="3721608" y="3276599"/>
            <a:ext cx="2103121" cy="304801"/>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003765"/>
              </a:buClr>
              <a:buSzPts val="1000"/>
              <a:buFont typeface="Arial"/>
              <a:buNone/>
            </a:pPr>
            <a:r>
              <a:rPr b="1" i="0" lang="en-US" sz="1000" u="none" cap="none" strike="noStrike">
                <a:solidFill>
                  <a:srgbClr val="003765"/>
                </a:solidFill>
                <a:latin typeface="Arial"/>
                <a:ea typeface="Arial"/>
                <a:cs typeface="Arial"/>
                <a:sym typeface="Arial"/>
              </a:rPr>
              <a:t>Flexible Public Funding Mechanisms</a:t>
            </a:r>
            <a:endParaRPr b="0" i="0" sz="1400" u="none" cap="none" strike="noStrike">
              <a:solidFill>
                <a:srgbClr val="000000"/>
              </a:solidFill>
              <a:latin typeface="Arial"/>
              <a:ea typeface="Arial"/>
              <a:cs typeface="Arial"/>
              <a:sym typeface="Arial"/>
            </a:endParaRPr>
          </a:p>
        </p:txBody>
      </p:sp>
      <p:sp>
        <p:nvSpPr>
          <p:cNvPr id="298" name="Google Shape;298;p13"/>
          <p:cNvSpPr txBox="1"/>
          <p:nvPr/>
        </p:nvSpPr>
        <p:spPr>
          <a:xfrm>
            <a:off x="3401567" y="3735479"/>
            <a:ext cx="2423100" cy="46170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53555A"/>
              </a:buClr>
              <a:buSzPts val="900"/>
              <a:buFont typeface="Arial"/>
              <a:buNone/>
            </a:pPr>
            <a:r>
              <a:rPr b="0" i="0" lang="en-US" sz="1000" u="none" cap="none" strike="noStrike">
                <a:solidFill>
                  <a:schemeClr val="dk1"/>
                </a:solidFill>
                <a:latin typeface="Arial"/>
                <a:ea typeface="Arial"/>
                <a:cs typeface="Arial"/>
                <a:sym typeface="Arial"/>
              </a:rPr>
              <a:t>Allow locally tailored solutions. Overly restrictive and prescriptive funding wastes resources and fails communities.</a:t>
            </a:r>
            <a:endParaRPr b="0" i="0" sz="1000" u="none" cap="none" strike="noStrike">
              <a:solidFill>
                <a:schemeClr val="dk1"/>
              </a:solidFill>
              <a:latin typeface="Arial"/>
              <a:ea typeface="Arial"/>
              <a:cs typeface="Arial"/>
              <a:sym typeface="Arial"/>
            </a:endParaRPr>
          </a:p>
        </p:txBody>
      </p:sp>
      <p:sp>
        <p:nvSpPr>
          <p:cNvPr id="299" name="Google Shape;299;p13"/>
          <p:cNvSpPr/>
          <p:nvPr/>
        </p:nvSpPr>
        <p:spPr>
          <a:xfrm>
            <a:off x="6117335" y="3154679"/>
            <a:ext cx="2651700" cy="1326000"/>
          </a:xfrm>
          <a:prstGeom prst="rect">
            <a:avLst/>
          </a:prstGeom>
          <a:solidFill>
            <a:srgbClr val="FFFFFF"/>
          </a:solidFill>
          <a:ln>
            <a:noFill/>
          </a:ln>
          <a:effectLst>
            <a:outerShdw blurRad="76200" rotWithShape="0" dir="8100000" dist="25400">
              <a:srgbClr val="000000">
                <a:alpha val="9019"/>
              </a:srgbClr>
            </a:outerShdw>
          </a:effectLst>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00" name="Google Shape;300;p13"/>
          <p:cNvSpPr/>
          <p:nvPr/>
        </p:nvSpPr>
        <p:spPr>
          <a:xfrm>
            <a:off x="6117335" y="3154679"/>
            <a:ext cx="384049" cy="384049"/>
          </a:xfrm>
          <a:prstGeom prst="rect">
            <a:avLst/>
          </a:prstGeom>
          <a:solidFill>
            <a:srgbClr val="53555A"/>
          </a:solidFill>
          <a:ln cap="flat" cmpd="sng" w="12700">
            <a:solidFill>
              <a:srgbClr val="53555A"/>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01" name="Google Shape;301;p13"/>
          <p:cNvSpPr txBox="1"/>
          <p:nvPr/>
        </p:nvSpPr>
        <p:spPr>
          <a:xfrm>
            <a:off x="6117335" y="3238753"/>
            <a:ext cx="384049" cy="215901"/>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FFFFFF"/>
              </a:buClr>
              <a:buSzPts val="1400"/>
              <a:buFont typeface="Arial"/>
              <a:buNone/>
            </a:pPr>
            <a:r>
              <a:rPr b="1" i="0" lang="en-US" sz="1400" u="none" cap="none" strike="noStrike">
                <a:solidFill>
                  <a:srgbClr val="FFFFFF"/>
                </a:solidFill>
                <a:latin typeface="Arial"/>
                <a:ea typeface="Arial"/>
                <a:cs typeface="Arial"/>
                <a:sym typeface="Arial"/>
              </a:rPr>
              <a:t>6</a:t>
            </a:r>
            <a:endParaRPr b="0" i="0" sz="1400" u="none" cap="none" strike="noStrike">
              <a:solidFill>
                <a:srgbClr val="000000"/>
              </a:solidFill>
              <a:latin typeface="Arial"/>
              <a:ea typeface="Arial"/>
              <a:cs typeface="Arial"/>
              <a:sym typeface="Arial"/>
            </a:endParaRPr>
          </a:p>
        </p:txBody>
      </p:sp>
      <p:sp>
        <p:nvSpPr>
          <p:cNvPr id="302" name="Google Shape;302;p13"/>
          <p:cNvSpPr txBox="1"/>
          <p:nvPr/>
        </p:nvSpPr>
        <p:spPr>
          <a:xfrm>
            <a:off x="6574535" y="3352799"/>
            <a:ext cx="2103121" cy="152401"/>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003765"/>
              </a:buClr>
              <a:buSzPts val="1000"/>
              <a:buFont typeface="Arial"/>
              <a:buNone/>
            </a:pPr>
            <a:r>
              <a:rPr b="1" i="0" lang="en-US" sz="1000" u="none" cap="none" strike="noStrike">
                <a:solidFill>
                  <a:srgbClr val="003765"/>
                </a:solidFill>
                <a:latin typeface="Arial"/>
                <a:ea typeface="Arial"/>
                <a:cs typeface="Arial"/>
                <a:sym typeface="Arial"/>
              </a:rPr>
              <a:t>Redefine Success Metrics</a:t>
            </a:r>
            <a:endParaRPr b="0" i="0" sz="1400" u="none" cap="none" strike="noStrike">
              <a:solidFill>
                <a:srgbClr val="000000"/>
              </a:solidFill>
              <a:latin typeface="Arial"/>
              <a:ea typeface="Arial"/>
              <a:cs typeface="Arial"/>
              <a:sym typeface="Arial"/>
            </a:endParaRPr>
          </a:p>
        </p:txBody>
      </p:sp>
      <p:sp>
        <p:nvSpPr>
          <p:cNvPr id="303" name="Google Shape;303;p13"/>
          <p:cNvSpPr txBox="1"/>
          <p:nvPr/>
        </p:nvSpPr>
        <p:spPr>
          <a:xfrm>
            <a:off x="6254496" y="3685739"/>
            <a:ext cx="2423100" cy="92340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22222"/>
              </a:buClr>
              <a:buSzPts val="1100"/>
              <a:buFont typeface="Arial"/>
              <a:buNone/>
            </a:pPr>
            <a:r>
              <a:rPr b="0" i="0" lang="en-US" sz="1000" u="none" cap="none" strike="noStrike">
                <a:solidFill>
                  <a:schemeClr val="dk1"/>
                </a:solidFill>
                <a:latin typeface="Arial"/>
                <a:ea typeface="Arial"/>
                <a:cs typeface="Arial"/>
                <a:sym typeface="Arial"/>
              </a:rPr>
              <a:t>Fund outcomes, not processes — allowing flexible use of public dollars that match local conditions, prioritizing economic contribution, stability, and the existing community inventory.</a:t>
            </a:r>
            <a:endParaRPr b="0" i="0" sz="10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53555A"/>
              </a:buClr>
              <a:buSzPts val="900"/>
              <a:buFont typeface="Arial"/>
              <a:buNone/>
            </a:pPr>
            <a:r>
              <a:t/>
            </a:r>
            <a:endParaRPr b="1" i="0" sz="1000" u="none" cap="none" strike="noStrike">
              <a:solidFill>
                <a:schemeClr val="dk1"/>
              </a:solidFill>
              <a:latin typeface="Arial"/>
              <a:ea typeface="Arial"/>
              <a:cs typeface="Arial"/>
              <a:sym typeface="Arial"/>
            </a:endParaRPr>
          </a:p>
        </p:txBody>
      </p:sp>
      <p:sp>
        <p:nvSpPr>
          <p:cNvPr id="304" name="Google Shape;304;p13"/>
          <p:cNvSpPr/>
          <p:nvPr/>
        </p:nvSpPr>
        <p:spPr>
          <a:xfrm>
            <a:off x="0" y="4869179"/>
            <a:ext cx="9144000" cy="274321"/>
          </a:xfrm>
          <a:prstGeom prst="rect">
            <a:avLst/>
          </a:prstGeom>
          <a:solidFill>
            <a:srgbClr val="2F6D7B"/>
          </a:solidFill>
          <a:ln cap="flat" cmpd="sng" w="12700">
            <a:solidFill>
              <a:srgbClr val="2F6D7B"/>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05" name="Google Shape;305;p13"/>
          <p:cNvSpPr/>
          <p:nvPr/>
        </p:nvSpPr>
        <p:spPr>
          <a:xfrm>
            <a:off x="0" y="4869179"/>
            <a:ext cx="1371600" cy="274321"/>
          </a:xfrm>
          <a:prstGeom prst="rect">
            <a:avLst/>
          </a:prstGeom>
          <a:solidFill>
            <a:srgbClr val="D0AF22"/>
          </a:solidFill>
          <a:ln cap="flat" cmpd="sng" w="12700">
            <a:solidFill>
              <a:srgbClr val="D0AF22"/>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06" name="Google Shape;306;p13"/>
          <p:cNvSpPr txBox="1"/>
          <p:nvPr/>
        </p:nvSpPr>
        <p:spPr>
          <a:xfrm>
            <a:off x="8686799" y="4897120"/>
            <a:ext cx="365762" cy="127001"/>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AAAAAA"/>
              </a:buClr>
              <a:buSzPts val="800"/>
              <a:buFont typeface="Arial"/>
              <a:buNone/>
            </a:pPr>
            <a:r>
              <a:rPr b="0" i="0" lang="en-US" sz="800" u="none" cap="none" strike="noStrike">
                <a:solidFill>
                  <a:srgbClr val="AAAAAA"/>
                </a:solidFill>
                <a:latin typeface="Arial"/>
                <a:ea typeface="Arial"/>
                <a:cs typeface="Arial"/>
                <a:sym typeface="Arial"/>
              </a:rPr>
              <a:t>13</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F7FA"/>
        </a:solidFill>
      </p:bgPr>
    </p:bg>
    <p:spTree>
      <p:nvGrpSpPr>
        <p:cNvPr id="310" name="Shape 310"/>
        <p:cNvGrpSpPr/>
        <p:nvPr/>
      </p:nvGrpSpPr>
      <p:grpSpPr>
        <a:xfrm>
          <a:off x="0" y="0"/>
          <a:ext cx="0" cy="0"/>
          <a:chOff x="0" y="0"/>
          <a:chExt cx="0" cy="0"/>
        </a:xfrm>
      </p:grpSpPr>
      <p:sp>
        <p:nvSpPr>
          <p:cNvPr id="311" name="Google Shape;311;p14"/>
          <p:cNvSpPr/>
          <p:nvPr/>
        </p:nvSpPr>
        <p:spPr>
          <a:xfrm>
            <a:off x="0" y="0"/>
            <a:ext cx="9144000" cy="914400"/>
          </a:xfrm>
          <a:prstGeom prst="rect">
            <a:avLst/>
          </a:prstGeom>
          <a:solidFill>
            <a:srgbClr val="003765"/>
          </a:solidFill>
          <a:ln cap="flat" cmpd="sng" w="12700">
            <a:solidFill>
              <a:srgbClr val="003765"/>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12" name="Google Shape;312;p14"/>
          <p:cNvSpPr/>
          <p:nvPr/>
        </p:nvSpPr>
        <p:spPr>
          <a:xfrm>
            <a:off x="0" y="-1"/>
            <a:ext cx="9144000" cy="91442"/>
          </a:xfrm>
          <a:prstGeom prst="rect">
            <a:avLst/>
          </a:prstGeom>
          <a:solidFill>
            <a:srgbClr val="D0AF22"/>
          </a:solidFill>
          <a:ln cap="flat" cmpd="sng" w="12700">
            <a:solidFill>
              <a:srgbClr val="D0AF22"/>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pic>
        <p:nvPicPr>
          <p:cNvPr descr="Image 0" id="313" name="Google Shape;313;p14"/>
          <p:cNvPicPr preferRelativeResize="0"/>
          <p:nvPr/>
        </p:nvPicPr>
        <p:blipFill rotWithShape="1">
          <a:blip r:embed="rId3">
            <a:alphaModFix/>
          </a:blip>
          <a:srcRect b="0" l="0" r="0" t="0"/>
          <a:stretch/>
        </p:blipFill>
        <p:spPr>
          <a:xfrm>
            <a:off x="274320" y="201168"/>
            <a:ext cx="502920" cy="502920"/>
          </a:xfrm>
          <a:prstGeom prst="rect">
            <a:avLst/>
          </a:prstGeom>
          <a:noFill/>
          <a:ln>
            <a:noFill/>
          </a:ln>
        </p:spPr>
      </p:pic>
      <p:sp>
        <p:nvSpPr>
          <p:cNvPr id="314" name="Google Shape;314;p14"/>
          <p:cNvSpPr txBox="1"/>
          <p:nvPr/>
        </p:nvSpPr>
        <p:spPr>
          <a:xfrm>
            <a:off x="960119" y="374650"/>
            <a:ext cx="7772401" cy="165101"/>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FFFFFF"/>
              </a:buClr>
              <a:buSzPts val="1100"/>
              <a:buFont typeface="Arial"/>
              <a:buNone/>
            </a:pPr>
            <a:r>
              <a:rPr b="1" i="0" lang="en-US" sz="1100" u="none" cap="none" strike="noStrike">
                <a:solidFill>
                  <a:srgbClr val="FFFFFF"/>
                </a:solidFill>
                <a:latin typeface="Arial"/>
                <a:ea typeface="Arial"/>
                <a:cs typeface="Arial"/>
                <a:sym typeface="Arial"/>
              </a:rPr>
              <a:t>MODULE 05   |   FEEDBACK &amp; CONVERSATION</a:t>
            </a:r>
            <a:endParaRPr b="0" i="0" sz="1400" u="none" cap="none" strike="noStrike">
              <a:solidFill>
                <a:srgbClr val="000000"/>
              </a:solidFill>
              <a:latin typeface="Arial"/>
              <a:ea typeface="Arial"/>
              <a:cs typeface="Arial"/>
              <a:sym typeface="Arial"/>
            </a:endParaRPr>
          </a:p>
        </p:txBody>
      </p:sp>
      <p:sp>
        <p:nvSpPr>
          <p:cNvPr id="315" name="Google Shape;315;p14"/>
          <p:cNvSpPr txBox="1"/>
          <p:nvPr/>
        </p:nvSpPr>
        <p:spPr>
          <a:xfrm>
            <a:off x="411480" y="1050289"/>
            <a:ext cx="5486401" cy="368301"/>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003765"/>
              </a:buClr>
              <a:buSzPts val="2400"/>
              <a:buFont typeface="Arial"/>
              <a:buNone/>
            </a:pPr>
            <a:r>
              <a:rPr b="1" i="0" lang="en-US" sz="2400" u="none" cap="none" strike="noStrike">
                <a:solidFill>
                  <a:srgbClr val="003765"/>
                </a:solidFill>
                <a:latin typeface="Arial"/>
                <a:ea typeface="Arial"/>
                <a:cs typeface="Arial"/>
                <a:sym typeface="Arial"/>
              </a:rPr>
              <a:t>Your Perspective Matters</a:t>
            </a:r>
            <a:endParaRPr b="0" i="0" sz="1400" u="none" cap="none" strike="noStrike">
              <a:solidFill>
                <a:srgbClr val="000000"/>
              </a:solidFill>
              <a:latin typeface="Arial"/>
              <a:ea typeface="Arial"/>
              <a:cs typeface="Arial"/>
              <a:sym typeface="Arial"/>
            </a:endParaRPr>
          </a:p>
        </p:txBody>
      </p:sp>
      <p:sp>
        <p:nvSpPr>
          <p:cNvPr id="316" name="Google Shape;316;p14"/>
          <p:cNvSpPr/>
          <p:nvPr/>
        </p:nvSpPr>
        <p:spPr>
          <a:xfrm>
            <a:off x="411479" y="1687189"/>
            <a:ext cx="4206300" cy="841200"/>
          </a:xfrm>
          <a:prstGeom prst="rect">
            <a:avLst/>
          </a:prstGeom>
          <a:solidFill>
            <a:srgbClr val="FFFFFF"/>
          </a:solidFill>
          <a:ln>
            <a:noFill/>
          </a:ln>
          <a:effectLst>
            <a:outerShdw blurRad="76200" rotWithShape="0" dir="8100000" dist="25400">
              <a:srgbClr val="000000">
                <a:alpha val="9019"/>
              </a:srgbClr>
            </a:outerShdw>
          </a:effectLst>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17" name="Google Shape;317;p14"/>
          <p:cNvSpPr/>
          <p:nvPr/>
        </p:nvSpPr>
        <p:spPr>
          <a:xfrm>
            <a:off x="411480" y="1687189"/>
            <a:ext cx="320100" cy="841200"/>
          </a:xfrm>
          <a:prstGeom prst="rect">
            <a:avLst/>
          </a:prstGeom>
          <a:solidFill>
            <a:srgbClr val="2F6D7B"/>
          </a:solidFill>
          <a:ln cap="flat" cmpd="sng" w="12700">
            <a:solidFill>
              <a:srgbClr val="2F6D7B"/>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18" name="Google Shape;318;p14"/>
          <p:cNvSpPr txBox="1"/>
          <p:nvPr/>
        </p:nvSpPr>
        <p:spPr>
          <a:xfrm>
            <a:off x="411480" y="2006213"/>
            <a:ext cx="320100" cy="200100"/>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FFFFFF"/>
              </a:buClr>
              <a:buSzPts val="1300"/>
              <a:buFont typeface="Arial"/>
              <a:buNone/>
            </a:pPr>
            <a:r>
              <a:rPr b="1" i="0" lang="en-US" sz="1300" u="none" cap="none" strike="noStrike">
                <a:solidFill>
                  <a:srgbClr val="FFFFFF"/>
                </a:solidFill>
                <a:latin typeface="Arial"/>
                <a:ea typeface="Arial"/>
                <a:cs typeface="Arial"/>
                <a:sym typeface="Arial"/>
              </a:rPr>
              <a:t>1</a:t>
            </a:r>
            <a:endParaRPr b="0" i="0" sz="1400" u="none" cap="none" strike="noStrike">
              <a:solidFill>
                <a:srgbClr val="000000"/>
              </a:solidFill>
              <a:latin typeface="Arial"/>
              <a:ea typeface="Arial"/>
              <a:cs typeface="Arial"/>
              <a:sym typeface="Arial"/>
            </a:endParaRPr>
          </a:p>
        </p:txBody>
      </p:sp>
      <p:sp>
        <p:nvSpPr>
          <p:cNvPr id="319" name="Google Shape;319;p14"/>
          <p:cNvSpPr txBox="1"/>
          <p:nvPr/>
        </p:nvSpPr>
        <p:spPr>
          <a:xfrm>
            <a:off x="850391" y="1935833"/>
            <a:ext cx="3657600" cy="30780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1A1A2E"/>
              </a:buClr>
              <a:buSzPts val="900"/>
              <a:buFont typeface="Arial"/>
              <a:buNone/>
            </a:pPr>
            <a:r>
              <a:rPr b="0" i="0" lang="en-US" sz="1000" u="none" cap="none" strike="noStrike">
                <a:solidFill>
                  <a:srgbClr val="1A1A2E"/>
                </a:solidFill>
                <a:latin typeface="Arial"/>
                <a:ea typeface="Arial"/>
                <a:cs typeface="Arial"/>
                <a:sym typeface="Arial"/>
              </a:rPr>
              <a:t>From your vantage point, what is the most pressing housing challenge in your district right now?</a:t>
            </a:r>
            <a:endParaRPr b="0" i="0" sz="1500" u="none" cap="none" strike="noStrike">
              <a:solidFill>
                <a:srgbClr val="000000"/>
              </a:solidFill>
              <a:latin typeface="Arial"/>
              <a:ea typeface="Arial"/>
              <a:cs typeface="Arial"/>
              <a:sym typeface="Arial"/>
            </a:endParaRPr>
          </a:p>
        </p:txBody>
      </p:sp>
      <p:sp>
        <p:nvSpPr>
          <p:cNvPr id="320" name="Google Shape;320;p14"/>
          <p:cNvSpPr/>
          <p:nvPr/>
        </p:nvSpPr>
        <p:spPr>
          <a:xfrm>
            <a:off x="411479" y="2656454"/>
            <a:ext cx="4206300" cy="841200"/>
          </a:xfrm>
          <a:prstGeom prst="rect">
            <a:avLst/>
          </a:prstGeom>
          <a:solidFill>
            <a:srgbClr val="FFFFFF"/>
          </a:solidFill>
          <a:ln>
            <a:noFill/>
          </a:ln>
          <a:effectLst>
            <a:outerShdw blurRad="76200" rotWithShape="0" dir="8100000" dist="25400">
              <a:srgbClr val="000000">
                <a:alpha val="9019"/>
              </a:srgbClr>
            </a:outerShdw>
          </a:effectLst>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21" name="Google Shape;321;p14"/>
          <p:cNvSpPr/>
          <p:nvPr/>
        </p:nvSpPr>
        <p:spPr>
          <a:xfrm>
            <a:off x="411480" y="2656454"/>
            <a:ext cx="320100" cy="841200"/>
          </a:xfrm>
          <a:prstGeom prst="rect">
            <a:avLst/>
          </a:prstGeom>
          <a:solidFill>
            <a:srgbClr val="2F6D7B"/>
          </a:solidFill>
          <a:ln cap="flat" cmpd="sng" w="12700">
            <a:solidFill>
              <a:srgbClr val="2F6D7B"/>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22" name="Google Shape;322;p14"/>
          <p:cNvSpPr txBox="1"/>
          <p:nvPr/>
        </p:nvSpPr>
        <p:spPr>
          <a:xfrm>
            <a:off x="411480" y="2975478"/>
            <a:ext cx="320100" cy="200100"/>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FFFFFF"/>
              </a:buClr>
              <a:buSzPts val="1300"/>
              <a:buFont typeface="Arial"/>
              <a:buNone/>
            </a:pPr>
            <a:r>
              <a:rPr b="1" i="0" lang="en-US" sz="1300" u="none" cap="none" strike="noStrike">
                <a:solidFill>
                  <a:srgbClr val="FFFFFF"/>
                </a:solidFill>
                <a:latin typeface="Arial"/>
                <a:ea typeface="Arial"/>
                <a:cs typeface="Arial"/>
                <a:sym typeface="Arial"/>
              </a:rPr>
              <a:t>2</a:t>
            </a:r>
            <a:endParaRPr b="0" i="0" sz="1400" u="none" cap="none" strike="noStrike">
              <a:solidFill>
                <a:srgbClr val="000000"/>
              </a:solidFill>
              <a:latin typeface="Arial"/>
              <a:ea typeface="Arial"/>
              <a:cs typeface="Arial"/>
              <a:sym typeface="Arial"/>
            </a:endParaRPr>
          </a:p>
        </p:txBody>
      </p:sp>
      <p:sp>
        <p:nvSpPr>
          <p:cNvPr id="323" name="Google Shape;323;p14"/>
          <p:cNvSpPr txBox="1"/>
          <p:nvPr/>
        </p:nvSpPr>
        <p:spPr>
          <a:xfrm>
            <a:off x="850391" y="2905098"/>
            <a:ext cx="3657600" cy="30780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1A1A2E"/>
              </a:buClr>
              <a:buSzPts val="900"/>
              <a:buFont typeface="Arial"/>
              <a:buNone/>
            </a:pPr>
            <a:r>
              <a:rPr b="0" i="0" lang="en-US" sz="1000" u="none" cap="none" strike="noStrike">
                <a:solidFill>
                  <a:srgbClr val="1A1A2E"/>
                </a:solidFill>
                <a:latin typeface="Arial"/>
                <a:ea typeface="Arial"/>
                <a:cs typeface="Arial"/>
                <a:sym typeface="Arial"/>
              </a:rPr>
              <a:t>When you think about housing investments in Lexington, what has worked well — and what has fallen short?</a:t>
            </a:r>
            <a:endParaRPr b="0" i="0" sz="1500" u="none" cap="none" strike="noStrike">
              <a:solidFill>
                <a:srgbClr val="000000"/>
              </a:solidFill>
              <a:latin typeface="Arial"/>
              <a:ea typeface="Arial"/>
              <a:cs typeface="Arial"/>
              <a:sym typeface="Arial"/>
            </a:endParaRPr>
          </a:p>
        </p:txBody>
      </p:sp>
      <p:sp>
        <p:nvSpPr>
          <p:cNvPr id="324" name="Google Shape;324;p14"/>
          <p:cNvSpPr/>
          <p:nvPr/>
        </p:nvSpPr>
        <p:spPr>
          <a:xfrm>
            <a:off x="411479" y="3625717"/>
            <a:ext cx="4206300" cy="841200"/>
          </a:xfrm>
          <a:prstGeom prst="rect">
            <a:avLst/>
          </a:prstGeom>
          <a:solidFill>
            <a:srgbClr val="FFFFFF"/>
          </a:solidFill>
          <a:ln>
            <a:noFill/>
          </a:ln>
          <a:effectLst>
            <a:outerShdw blurRad="76200" rotWithShape="0" dir="8100000" dist="25400">
              <a:srgbClr val="000000">
                <a:alpha val="9019"/>
              </a:srgbClr>
            </a:outerShdw>
          </a:effectLst>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25" name="Google Shape;325;p14"/>
          <p:cNvSpPr/>
          <p:nvPr/>
        </p:nvSpPr>
        <p:spPr>
          <a:xfrm>
            <a:off x="411480" y="3625717"/>
            <a:ext cx="320100" cy="841200"/>
          </a:xfrm>
          <a:prstGeom prst="rect">
            <a:avLst/>
          </a:prstGeom>
          <a:solidFill>
            <a:srgbClr val="2F6D7B"/>
          </a:solidFill>
          <a:ln cap="flat" cmpd="sng" w="12700">
            <a:solidFill>
              <a:srgbClr val="2F6D7B"/>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26" name="Google Shape;326;p14"/>
          <p:cNvSpPr txBox="1"/>
          <p:nvPr/>
        </p:nvSpPr>
        <p:spPr>
          <a:xfrm>
            <a:off x="411480" y="3944741"/>
            <a:ext cx="320100" cy="200100"/>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FFFFFF"/>
              </a:buClr>
              <a:buSzPts val="1300"/>
              <a:buFont typeface="Arial"/>
              <a:buNone/>
            </a:pPr>
            <a:r>
              <a:rPr b="1" i="0" lang="en-US" sz="1300" u="none" cap="none" strike="noStrike">
                <a:solidFill>
                  <a:srgbClr val="FFFFFF"/>
                </a:solidFill>
                <a:latin typeface="Arial"/>
                <a:ea typeface="Arial"/>
                <a:cs typeface="Arial"/>
                <a:sym typeface="Arial"/>
              </a:rPr>
              <a:t>3</a:t>
            </a:r>
            <a:endParaRPr b="0" i="0" sz="1400" u="none" cap="none" strike="noStrike">
              <a:solidFill>
                <a:srgbClr val="000000"/>
              </a:solidFill>
              <a:latin typeface="Arial"/>
              <a:ea typeface="Arial"/>
              <a:cs typeface="Arial"/>
              <a:sym typeface="Arial"/>
            </a:endParaRPr>
          </a:p>
        </p:txBody>
      </p:sp>
      <p:sp>
        <p:nvSpPr>
          <p:cNvPr id="327" name="Google Shape;327;p14"/>
          <p:cNvSpPr txBox="1"/>
          <p:nvPr/>
        </p:nvSpPr>
        <p:spPr>
          <a:xfrm>
            <a:off x="850391" y="3804512"/>
            <a:ext cx="3657600" cy="46170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1A1A2E"/>
              </a:buClr>
              <a:buSzPts val="900"/>
              <a:buFont typeface="Arial"/>
              <a:buNone/>
            </a:pPr>
            <a:r>
              <a:rPr b="0" i="0" lang="en-US" sz="1000" u="none" cap="none" strike="noStrike">
                <a:solidFill>
                  <a:srgbClr val="1A1A2E"/>
                </a:solidFill>
                <a:latin typeface="Arial"/>
                <a:ea typeface="Arial"/>
                <a:cs typeface="Arial"/>
                <a:sym typeface="Arial"/>
              </a:rPr>
              <a:t>Are there neighborhoods in your district that have not received adequate development attention? What would meaningful investment look like there?</a:t>
            </a:r>
            <a:endParaRPr b="0" i="0" sz="1500" u="none" cap="none" strike="noStrike">
              <a:solidFill>
                <a:srgbClr val="000000"/>
              </a:solidFill>
              <a:latin typeface="Arial"/>
              <a:ea typeface="Arial"/>
              <a:cs typeface="Arial"/>
              <a:sym typeface="Arial"/>
            </a:endParaRPr>
          </a:p>
        </p:txBody>
      </p:sp>
      <p:sp>
        <p:nvSpPr>
          <p:cNvPr id="328" name="Google Shape;328;p14"/>
          <p:cNvSpPr/>
          <p:nvPr/>
        </p:nvSpPr>
        <p:spPr>
          <a:xfrm>
            <a:off x="4846244" y="2134277"/>
            <a:ext cx="4206300" cy="841200"/>
          </a:xfrm>
          <a:prstGeom prst="rect">
            <a:avLst/>
          </a:prstGeom>
          <a:solidFill>
            <a:srgbClr val="FFFFFF"/>
          </a:solidFill>
          <a:ln>
            <a:noFill/>
          </a:ln>
          <a:effectLst>
            <a:outerShdw blurRad="76200" rotWithShape="0" dir="8100000" dist="25400">
              <a:srgbClr val="000000">
                <a:alpha val="9019"/>
              </a:srgbClr>
            </a:outerShdw>
          </a:effectLst>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29" name="Google Shape;329;p14"/>
          <p:cNvSpPr/>
          <p:nvPr/>
        </p:nvSpPr>
        <p:spPr>
          <a:xfrm>
            <a:off x="4846245" y="2134277"/>
            <a:ext cx="320100" cy="841200"/>
          </a:xfrm>
          <a:prstGeom prst="rect">
            <a:avLst/>
          </a:prstGeom>
          <a:solidFill>
            <a:srgbClr val="2F6D7B"/>
          </a:solidFill>
          <a:ln cap="flat" cmpd="sng" w="12700">
            <a:solidFill>
              <a:srgbClr val="2F6D7B"/>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30" name="Google Shape;330;p14"/>
          <p:cNvSpPr txBox="1"/>
          <p:nvPr/>
        </p:nvSpPr>
        <p:spPr>
          <a:xfrm>
            <a:off x="4846245" y="2453301"/>
            <a:ext cx="320100" cy="200100"/>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FFFFFF"/>
              </a:buClr>
              <a:buSzPts val="1300"/>
              <a:buFont typeface="Arial"/>
              <a:buNone/>
            </a:pPr>
            <a:r>
              <a:rPr b="1" i="0" lang="en-US" sz="1300" u="none" cap="none" strike="noStrike">
                <a:solidFill>
                  <a:srgbClr val="FFFFFF"/>
                </a:solidFill>
                <a:latin typeface="Arial"/>
                <a:ea typeface="Arial"/>
                <a:cs typeface="Arial"/>
                <a:sym typeface="Arial"/>
              </a:rPr>
              <a:t>4</a:t>
            </a:r>
            <a:endParaRPr b="0" i="0" sz="1400" u="none" cap="none" strike="noStrike">
              <a:solidFill>
                <a:srgbClr val="000000"/>
              </a:solidFill>
              <a:latin typeface="Arial"/>
              <a:ea typeface="Arial"/>
              <a:cs typeface="Arial"/>
              <a:sym typeface="Arial"/>
            </a:endParaRPr>
          </a:p>
        </p:txBody>
      </p:sp>
      <p:sp>
        <p:nvSpPr>
          <p:cNvPr id="331" name="Google Shape;331;p14"/>
          <p:cNvSpPr txBox="1"/>
          <p:nvPr/>
        </p:nvSpPr>
        <p:spPr>
          <a:xfrm>
            <a:off x="5285157" y="2382921"/>
            <a:ext cx="3657600" cy="46170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1A1A2E"/>
              </a:buClr>
              <a:buSzPts val="900"/>
              <a:buFont typeface="Arial"/>
              <a:buNone/>
            </a:pPr>
            <a:r>
              <a:rPr b="0" i="0" lang="en-US" sz="1000" u="none" cap="none" strike="noStrike">
                <a:solidFill>
                  <a:srgbClr val="1A1A2E"/>
                </a:solidFill>
                <a:latin typeface="Arial"/>
                <a:ea typeface="Arial"/>
                <a:cs typeface="Arial"/>
                <a:sym typeface="Arial"/>
              </a:rPr>
              <a:t>How do you think about the connection between affordable housing and economic development? Is that a relationship your constituents make?</a:t>
            </a:r>
            <a:endParaRPr b="0" i="0" sz="1500" u="none" cap="none" strike="noStrike">
              <a:solidFill>
                <a:srgbClr val="000000"/>
              </a:solidFill>
              <a:latin typeface="Arial"/>
              <a:ea typeface="Arial"/>
              <a:cs typeface="Arial"/>
              <a:sym typeface="Arial"/>
            </a:endParaRPr>
          </a:p>
        </p:txBody>
      </p:sp>
      <p:sp>
        <p:nvSpPr>
          <p:cNvPr id="332" name="Google Shape;332;p14"/>
          <p:cNvSpPr/>
          <p:nvPr/>
        </p:nvSpPr>
        <p:spPr>
          <a:xfrm>
            <a:off x="4846244" y="3103542"/>
            <a:ext cx="4206300" cy="841200"/>
          </a:xfrm>
          <a:prstGeom prst="rect">
            <a:avLst/>
          </a:prstGeom>
          <a:solidFill>
            <a:srgbClr val="FFFFFF"/>
          </a:solidFill>
          <a:ln>
            <a:noFill/>
          </a:ln>
          <a:effectLst>
            <a:outerShdw blurRad="76200" rotWithShape="0" dir="8100000" dist="25400">
              <a:srgbClr val="000000">
                <a:alpha val="9019"/>
              </a:srgbClr>
            </a:outerShdw>
          </a:effectLst>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33" name="Google Shape;333;p14"/>
          <p:cNvSpPr/>
          <p:nvPr/>
        </p:nvSpPr>
        <p:spPr>
          <a:xfrm>
            <a:off x="4846245" y="3103542"/>
            <a:ext cx="320100" cy="841200"/>
          </a:xfrm>
          <a:prstGeom prst="rect">
            <a:avLst/>
          </a:prstGeom>
          <a:solidFill>
            <a:srgbClr val="2F6D7B"/>
          </a:solidFill>
          <a:ln cap="flat" cmpd="sng" w="12700">
            <a:solidFill>
              <a:srgbClr val="2F6D7B"/>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34" name="Google Shape;334;p14"/>
          <p:cNvSpPr txBox="1"/>
          <p:nvPr/>
        </p:nvSpPr>
        <p:spPr>
          <a:xfrm>
            <a:off x="4846245" y="3422566"/>
            <a:ext cx="320100" cy="200100"/>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FFFFFF"/>
              </a:buClr>
              <a:buSzPts val="1300"/>
              <a:buFont typeface="Arial"/>
              <a:buNone/>
            </a:pPr>
            <a:r>
              <a:rPr b="1" i="0" lang="en-US" sz="1300" u="none" cap="none" strike="noStrike">
                <a:solidFill>
                  <a:srgbClr val="FFFFFF"/>
                </a:solidFill>
                <a:latin typeface="Arial"/>
                <a:ea typeface="Arial"/>
                <a:cs typeface="Arial"/>
                <a:sym typeface="Arial"/>
              </a:rPr>
              <a:t>5</a:t>
            </a:r>
            <a:endParaRPr b="0" i="0" sz="1400" u="none" cap="none" strike="noStrike">
              <a:solidFill>
                <a:srgbClr val="000000"/>
              </a:solidFill>
              <a:latin typeface="Arial"/>
              <a:ea typeface="Arial"/>
              <a:cs typeface="Arial"/>
              <a:sym typeface="Arial"/>
            </a:endParaRPr>
          </a:p>
        </p:txBody>
      </p:sp>
      <p:sp>
        <p:nvSpPr>
          <p:cNvPr id="335" name="Google Shape;335;p14"/>
          <p:cNvSpPr txBox="1"/>
          <p:nvPr/>
        </p:nvSpPr>
        <p:spPr>
          <a:xfrm>
            <a:off x="5285157" y="3352186"/>
            <a:ext cx="3657600" cy="46170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1A1A2E"/>
              </a:buClr>
              <a:buSzPts val="900"/>
              <a:buFont typeface="Arial"/>
              <a:buNone/>
            </a:pPr>
            <a:r>
              <a:rPr b="0" i="0" lang="en-US" sz="1000" u="none" cap="none" strike="noStrike">
                <a:solidFill>
                  <a:srgbClr val="1A1A2E"/>
                </a:solidFill>
                <a:latin typeface="Arial"/>
                <a:ea typeface="Arial"/>
                <a:cs typeface="Arial"/>
                <a:sym typeface="Arial"/>
              </a:rPr>
              <a:t>As you look at Community Ventures' approach, what resonates — and where do you see potential friction or concerns we should be aware of?</a:t>
            </a:r>
            <a:endParaRPr b="0" i="0" sz="1500" u="none" cap="none" strike="noStrike">
              <a:solidFill>
                <a:srgbClr val="000000"/>
              </a:solidFill>
              <a:latin typeface="Arial"/>
              <a:ea typeface="Arial"/>
              <a:cs typeface="Arial"/>
              <a:sym typeface="Arial"/>
            </a:endParaRPr>
          </a:p>
        </p:txBody>
      </p:sp>
      <p:sp>
        <p:nvSpPr>
          <p:cNvPr id="336" name="Google Shape;336;p14"/>
          <p:cNvSpPr/>
          <p:nvPr/>
        </p:nvSpPr>
        <p:spPr>
          <a:xfrm>
            <a:off x="0" y="4869179"/>
            <a:ext cx="9144000" cy="274321"/>
          </a:xfrm>
          <a:prstGeom prst="rect">
            <a:avLst/>
          </a:prstGeom>
          <a:solidFill>
            <a:srgbClr val="003765"/>
          </a:solidFill>
          <a:ln cap="flat" cmpd="sng" w="12700">
            <a:solidFill>
              <a:srgbClr val="003765"/>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37" name="Google Shape;337;p14"/>
          <p:cNvSpPr/>
          <p:nvPr/>
        </p:nvSpPr>
        <p:spPr>
          <a:xfrm>
            <a:off x="0" y="4869179"/>
            <a:ext cx="1371600" cy="274321"/>
          </a:xfrm>
          <a:prstGeom prst="rect">
            <a:avLst/>
          </a:prstGeom>
          <a:solidFill>
            <a:srgbClr val="D0AF22"/>
          </a:solidFill>
          <a:ln cap="flat" cmpd="sng" w="12700">
            <a:solidFill>
              <a:srgbClr val="D0AF22"/>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38" name="Google Shape;338;p14"/>
          <p:cNvSpPr txBox="1"/>
          <p:nvPr/>
        </p:nvSpPr>
        <p:spPr>
          <a:xfrm>
            <a:off x="8686799" y="4897120"/>
            <a:ext cx="365762" cy="127001"/>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AAAAAA"/>
              </a:buClr>
              <a:buSzPts val="800"/>
              <a:buFont typeface="Arial"/>
              <a:buNone/>
            </a:pPr>
            <a:r>
              <a:rPr b="0" i="0" lang="en-US" sz="800" u="none" cap="none" strike="noStrike">
                <a:solidFill>
                  <a:srgbClr val="AAAAAA"/>
                </a:solidFill>
                <a:latin typeface="Arial"/>
                <a:ea typeface="Arial"/>
                <a:cs typeface="Arial"/>
                <a:sym typeface="Arial"/>
              </a:rPr>
              <a:t>14</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2" name="Shape 342"/>
        <p:cNvGrpSpPr/>
        <p:nvPr/>
      </p:nvGrpSpPr>
      <p:grpSpPr>
        <a:xfrm>
          <a:off x="0" y="0"/>
          <a:ext cx="0" cy="0"/>
          <a:chOff x="0" y="0"/>
          <a:chExt cx="0" cy="0"/>
        </a:xfrm>
      </p:grpSpPr>
      <p:pic>
        <p:nvPicPr>
          <p:cNvPr id="343" name="Google Shape;343;p15"/>
          <p:cNvPicPr preferRelativeResize="0"/>
          <p:nvPr/>
        </p:nvPicPr>
        <p:blipFill rotWithShape="1">
          <a:blip r:embed="rId3">
            <a:alphaModFix/>
          </a:blip>
          <a:srcRect b="10" l="0" r="0" t="10"/>
          <a:stretch/>
        </p:blipFill>
        <p:spPr>
          <a:xfrm>
            <a:off x="-35700" y="0"/>
            <a:ext cx="9210675" cy="514394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F7FA"/>
        </a:solidFill>
      </p:bgPr>
    </p:bg>
    <p:spTree>
      <p:nvGrpSpPr>
        <p:cNvPr id="29" name="Shape 29"/>
        <p:cNvGrpSpPr/>
        <p:nvPr/>
      </p:nvGrpSpPr>
      <p:grpSpPr>
        <a:xfrm>
          <a:off x="0" y="0"/>
          <a:ext cx="0" cy="0"/>
          <a:chOff x="0" y="0"/>
          <a:chExt cx="0" cy="0"/>
        </a:xfrm>
      </p:grpSpPr>
      <p:sp>
        <p:nvSpPr>
          <p:cNvPr id="30" name="Google Shape;30;p2"/>
          <p:cNvSpPr/>
          <p:nvPr/>
        </p:nvSpPr>
        <p:spPr>
          <a:xfrm>
            <a:off x="-1" y="0"/>
            <a:ext cx="2926082" cy="5143500"/>
          </a:xfrm>
          <a:prstGeom prst="rect">
            <a:avLst/>
          </a:prstGeom>
          <a:solidFill>
            <a:srgbClr val="003765"/>
          </a:solidFill>
          <a:ln cap="flat" cmpd="sng" w="12700">
            <a:solidFill>
              <a:srgbClr val="003765"/>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1" name="Google Shape;31;p2"/>
          <p:cNvSpPr/>
          <p:nvPr/>
        </p:nvSpPr>
        <p:spPr>
          <a:xfrm>
            <a:off x="-1" y="0"/>
            <a:ext cx="2926082" cy="109728"/>
          </a:xfrm>
          <a:prstGeom prst="rect">
            <a:avLst/>
          </a:prstGeom>
          <a:solidFill>
            <a:srgbClr val="D0AF22"/>
          </a:solidFill>
          <a:ln cap="flat" cmpd="sng" w="12700">
            <a:solidFill>
              <a:srgbClr val="D0AF22"/>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pic>
        <p:nvPicPr>
          <p:cNvPr descr="Image 0" id="32" name="Google Shape;32;p2"/>
          <p:cNvPicPr preferRelativeResize="0"/>
          <p:nvPr/>
        </p:nvPicPr>
        <p:blipFill rotWithShape="1">
          <a:blip r:embed="rId4">
            <a:alphaModFix/>
          </a:blip>
          <a:srcRect b="0" l="0" r="0" t="0"/>
          <a:stretch/>
        </p:blipFill>
        <p:spPr>
          <a:xfrm>
            <a:off x="1051560" y="274320"/>
            <a:ext cx="822961" cy="822961"/>
          </a:xfrm>
          <a:prstGeom prst="rect">
            <a:avLst/>
          </a:prstGeom>
          <a:noFill/>
          <a:ln>
            <a:noFill/>
          </a:ln>
        </p:spPr>
      </p:pic>
      <p:sp>
        <p:nvSpPr>
          <p:cNvPr id="33" name="Google Shape;33;p2"/>
          <p:cNvSpPr txBox="1"/>
          <p:nvPr/>
        </p:nvSpPr>
        <p:spPr>
          <a:xfrm>
            <a:off x="161716" y="1476879"/>
            <a:ext cx="2691900" cy="191700"/>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D0AF22"/>
              </a:buClr>
              <a:buSzPts val="1246"/>
              <a:buFont typeface="Arial"/>
              <a:buNone/>
            </a:pPr>
            <a:r>
              <a:rPr b="0" i="0" lang="en-US" sz="1246" u="none" cap="none" strike="noStrike">
                <a:solidFill>
                  <a:srgbClr val="D0AF22"/>
                </a:solidFill>
                <a:latin typeface="Arial"/>
                <a:ea typeface="Arial"/>
                <a:cs typeface="Arial"/>
                <a:sym typeface="Arial"/>
              </a:rPr>
              <a:t>Today's Agenda</a:t>
            </a:r>
            <a:endParaRPr b="0" i="0" sz="1585" u="none" cap="none" strike="noStrike">
              <a:solidFill>
                <a:srgbClr val="000000"/>
              </a:solidFill>
              <a:latin typeface="Arial"/>
              <a:ea typeface="Arial"/>
              <a:cs typeface="Arial"/>
              <a:sym typeface="Arial"/>
            </a:endParaRPr>
          </a:p>
        </p:txBody>
      </p:sp>
      <p:sp>
        <p:nvSpPr>
          <p:cNvPr id="34" name="Google Shape;34;p2"/>
          <p:cNvSpPr/>
          <p:nvPr/>
        </p:nvSpPr>
        <p:spPr>
          <a:xfrm>
            <a:off x="109947" y="1984490"/>
            <a:ext cx="393300" cy="310500"/>
          </a:xfrm>
          <a:prstGeom prst="rect">
            <a:avLst/>
          </a:prstGeom>
          <a:solidFill>
            <a:srgbClr val="2F6D7B"/>
          </a:solidFill>
          <a:ln cap="flat" cmpd="sng" w="14375">
            <a:solidFill>
              <a:srgbClr val="2F6D7B"/>
            </a:solidFill>
            <a:prstDash val="solid"/>
            <a:round/>
            <a:headEnd len="sm" w="sm" type="none"/>
            <a:tailEnd len="sm" w="sm" type="none"/>
          </a:ln>
        </p:spPr>
        <p:txBody>
          <a:bodyPr anchorCtr="0" anchor="t" bIns="51750" lIns="51750" spcFirstLastPara="1" rIns="51750" wrap="square" tIns="51750">
            <a:noAutofit/>
          </a:bodyPr>
          <a:lstStyle/>
          <a:p>
            <a:pPr indent="0" lvl="0" marL="0" marR="0" rtl="0" algn="l">
              <a:lnSpc>
                <a:spcPct val="100000"/>
              </a:lnSpc>
              <a:spcBef>
                <a:spcPts val="0"/>
              </a:spcBef>
              <a:spcAft>
                <a:spcPts val="0"/>
              </a:spcAft>
              <a:buClr>
                <a:srgbClr val="000000"/>
              </a:buClr>
              <a:buSzPts val="2038"/>
              <a:buFont typeface="Calibri"/>
              <a:buNone/>
            </a:pPr>
            <a:r>
              <a:t/>
            </a:r>
            <a:endParaRPr b="0" i="0" sz="2038" u="none" cap="none" strike="noStrike">
              <a:solidFill>
                <a:srgbClr val="000000"/>
              </a:solidFill>
              <a:latin typeface="Calibri"/>
              <a:ea typeface="Calibri"/>
              <a:cs typeface="Calibri"/>
              <a:sym typeface="Calibri"/>
            </a:endParaRPr>
          </a:p>
        </p:txBody>
      </p:sp>
      <p:sp>
        <p:nvSpPr>
          <p:cNvPr id="35" name="Google Shape;35;p2"/>
          <p:cNvSpPr txBox="1"/>
          <p:nvPr/>
        </p:nvSpPr>
        <p:spPr>
          <a:xfrm>
            <a:off x="109947" y="2060704"/>
            <a:ext cx="393300" cy="156900"/>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FFFFFF"/>
              </a:buClr>
              <a:buSzPts val="1019"/>
              <a:buFont typeface="Arial"/>
              <a:buNone/>
            </a:pPr>
            <a:r>
              <a:rPr b="1" i="0" lang="en-US" sz="1019" u="none" cap="none" strike="noStrike">
                <a:solidFill>
                  <a:srgbClr val="FFFFFF"/>
                </a:solidFill>
                <a:latin typeface="Arial"/>
                <a:ea typeface="Arial"/>
                <a:cs typeface="Arial"/>
                <a:sym typeface="Arial"/>
              </a:rPr>
              <a:t>01</a:t>
            </a:r>
            <a:endParaRPr b="0" i="0" sz="1585" u="none" cap="none" strike="noStrike">
              <a:solidFill>
                <a:srgbClr val="000000"/>
              </a:solidFill>
              <a:latin typeface="Arial"/>
              <a:ea typeface="Arial"/>
              <a:cs typeface="Arial"/>
              <a:sym typeface="Arial"/>
            </a:endParaRPr>
          </a:p>
        </p:txBody>
      </p:sp>
      <p:sp>
        <p:nvSpPr>
          <p:cNvPr id="36" name="Google Shape;36;p2"/>
          <p:cNvSpPr txBox="1"/>
          <p:nvPr/>
        </p:nvSpPr>
        <p:spPr>
          <a:xfrm>
            <a:off x="596566" y="2078247"/>
            <a:ext cx="2329500" cy="13950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B8D4EC"/>
              </a:buClr>
              <a:buSzPts val="906"/>
              <a:buFont typeface="Arial"/>
              <a:buNone/>
            </a:pPr>
            <a:r>
              <a:rPr b="1" i="0" lang="en-US" sz="906" u="none" cap="none" strike="noStrike">
                <a:solidFill>
                  <a:schemeClr val="lt1"/>
                </a:solidFill>
                <a:latin typeface="Arial"/>
                <a:ea typeface="Arial"/>
                <a:cs typeface="Arial"/>
                <a:sym typeface="Arial"/>
              </a:rPr>
              <a:t>Who Is Community Ventures?</a:t>
            </a:r>
            <a:endParaRPr b="1" i="0" sz="1585" u="none" cap="none" strike="noStrike">
              <a:solidFill>
                <a:schemeClr val="lt1"/>
              </a:solidFill>
              <a:latin typeface="Arial"/>
              <a:ea typeface="Arial"/>
              <a:cs typeface="Arial"/>
              <a:sym typeface="Arial"/>
            </a:endParaRPr>
          </a:p>
        </p:txBody>
      </p:sp>
      <p:sp>
        <p:nvSpPr>
          <p:cNvPr id="37" name="Google Shape;37;p2"/>
          <p:cNvSpPr/>
          <p:nvPr/>
        </p:nvSpPr>
        <p:spPr>
          <a:xfrm>
            <a:off x="109947" y="2429692"/>
            <a:ext cx="393300" cy="310500"/>
          </a:xfrm>
          <a:prstGeom prst="rect">
            <a:avLst/>
          </a:prstGeom>
          <a:solidFill>
            <a:srgbClr val="2F6D7B"/>
          </a:solidFill>
          <a:ln cap="flat" cmpd="sng" w="14375">
            <a:solidFill>
              <a:srgbClr val="2F6D7B"/>
            </a:solidFill>
            <a:prstDash val="solid"/>
            <a:round/>
            <a:headEnd len="sm" w="sm" type="none"/>
            <a:tailEnd len="sm" w="sm" type="none"/>
          </a:ln>
        </p:spPr>
        <p:txBody>
          <a:bodyPr anchorCtr="0" anchor="t" bIns="51750" lIns="51750" spcFirstLastPara="1" rIns="51750" wrap="square" tIns="51750">
            <a:noAutofit/>
          </a:bodyPr>
          <a:lstStyle/>
          <a:p>
            <a:pPr indent="0" lvl="0" marL="0" marR="0" rtl="0" algn="l">
              <a:lnSpc>
                <a:spcPct val="100000"/>
              </a:lnSpc>
              <a:spcBef>
                <a:spcPts val="0"/>
              </a:spcBef>
              <a:spcAft>
                <a:spcPts val="0"/>
              </a:spcAft>
              <a:buClr>
                <a:srgbClr val="000000"/>
              </a:buClr>
              <a:buSzPts val="2038"/>
              <a:buFont typeface="Calibri"/>
              <a:buNone/>
            </a:pPr>
            <a:r>
              <a:t/>
            </a:r>
            <a:endParaRPr b="0" i="0" sz="2038" u="none" cap="none" strike="noStrike">
              <a:solidFill>
                <a:srgbClr val="000000"/>
              </a:solidFill>
              <a:latin typeface="Calibri"/>
              <a:ea typeface="Calibri"/>
              <a:cs typeface="Calibri"/>
              <a:sym typeface="Calibri"/>
            </a:endParaRPr>
          </a:p>
        </p:txBody>
      </p:sp>
      <p:sp>
        <p:nvSpPr>
          <p:cNvPr id="38" name="Google Shape;38;p2"/>
          <p:cNvSpPr txBox="1"/>
          <p:nvPr/>
        </p:nvSpPr>
        <p:spPr>
          <a:xfrm>
            <a:off x="109947" y="2505905"/>
            <a:ext cx="393300" cy="156900"/>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FFFFFF"/>
              </a:buClr>
              <a:buSzPts val="1019"/>
              <a:buFont typeface="Arial"/>
              <a:buNone/>
            </a:pPr>
            <a:r>
              <a:rPr b="1" i="0" lang="en-US" sz="1019" u="none" cap="none" strike="noStrike">
                <a:solidFill>
                  <a:srgbClr val="FFFFFF"/>
                </a:solidFill>
                <a:latin typeface="Arial"/>
                <a:ea typeface="Arial"/>
                <a:cs typeface="Arial"/>
                <a:sym typeface="Arial"/>
              </a:rPr>
              <a:t>02</a:t>
            </a:r>
            <a:endParaRPr b="0" i="0" sz="1585" u="none" cap="none" strike="noStrike">
              <a:solidFill>
                <a:srgbClr val="000000"/>
              </a:solidFill>
              <a:latin typeface="Arial"/>
              <a:ea typeface="Arial"/>
              <a:cs typeface="Arial"/>
              <a:sym typeface="Arial"/>
            </a:endParaRPr>
          </a:p>
        </p:txBody>
      </p:sp>
      <p:sp>
        <p:nvSpPr>
          <p:cNvPr id="39" name="Google Shape;39;p2"/>
          <p:cNvSpPr txBox="1"/>
          <p:nvPr/>
        </p:nvSpPr>
        <p:spPr>
          <a:xfrm>
            <a:off x="596566" y="2451549"/>
            <a:ext cx="2329500" cy="27900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B8D4EC"/>
              </a:buClr>
              <a:buSzPts val="906"/>
              <a:buFont typeface="Arial"/>
              <a:buNone/>
            </a:pPr>
            <a:r>
              <a:rPr b="1" i="0" lang="en-US" sz="906" u="none" cap="none" strike="noStrike">
                <a:solidFill>
                  <a:schemeClr val="lt1"/>
                </a:solidFill>
                <a:latin typeface="Arial"/>
                <a:ea typeface="Arial"/>
                <a:cs typeface="Arial"/>
                <a:sym typeface="Arial"/>
              </a:rPr>
              <a:t>State of Housing and Our Vision for Lexington</a:t>
            </a:r>
            <a:endParaRPr b="1" i="0" sz="1585" u="none" cap="none" strike="noStrike">
              <a:solidFill>
                <a:schemeClr val="lt1"/>
              </a:solidFill>
              <a:latin typeface="Arial"/>
              <a:ea typeface="Arial"/>
              <a:cs typeface="Arial"/>
              <a:sym typeface="Arial"/>
            </a:endParaRPr>
          </a:p>
        </p:txBody>
      </p:sp>
      <p:sp>
        <p:nvSpPr>
          <p:cNvPr id="40" name="Google Shape;40;p2"/>
          <p:cNvSpPr/>
          <p:nvPr/>
        </p:nvSpPr>
        <p:spPr>
          <a:xfrm>
            <a:off x="109947" y="2874894"/>
            <a:ext cx="393300" cy="310500"/>
          </a:xfrm>
          <a:prstGeom prst="rect">
            <a:avLst/>
          </a:prstGeom>
          <a:solidFill>
            <a:srgbClr val="2F6D7B"/>
          </a:solidFill>
          <a:ln cap="flat" cmpd="sng" w="14375">
            <a:solidFill>
              <a:srgbClr val="2F6D7B"/>
            </a:solidFill>
            <a:prstDash val="solid"/>
            <a:round/>
            <a:headEnd len="sm" w="sm" type="none"/>
            <a:tailEnd len="sm" w="sm" type="none"/>
          </a:ln>
        </p:spPr>
        <p:txBody>
          <a:bodyPr anchorCtr="0" anchor="t" bIns="51750" lIns="51750" spcFirstLastPara="1" rIns="51750" wrap="square" tIns="51750">
            <a:noAutofit/>
          </a:bodyPr>
          <a:lstStyle/>
          <a:p>
            <a:pPr indent="0" lvl="0" marL="0" marR="0" rtl="0" algn="l">
              <a:lnSpc>
                <a:spcPct val="100000"/>
              </a:lnSpc>
              <a:spcBef>
                <a:spcPts val="0"/>
              </a:spcBef>
              <a:spcAft>
                <a:spcPts val="0"/>
              </a:spcAft>
              <a:buClr>
                <a:srgbClr val="000000"/>
              </a:buClr>
              <a:buSzPts val="2038"/>
              <a:buFont typeface="Calibri"/>
              <a:buNone/>
            </a:pPr>
            <a:r>
              <a:t/>
            </a:r>
            <a:endParaRPr b="0" i="0" sz="2038" u="none" cap="none" strike="noStrike">
              <a:solidFill>
                <a:srgbClr val="000000"/>
              </a:solidFill>
              <a:latin typeface="Calibri"/>
              <a:ea typeface="Calibri"/>
              <a:cs typeface="Calibri"/>
              <a:sym typeface="Calibri"/>
            </a:endParaRPr>
          </a:p>
        </p:txBody>
      </p:sp>
      <p:sp>
        <p:nvSpPr>
          <p:cNvPr id="41" name="Google Shape;41;p2"/>
          <p:cNvSpPr txBox="1"/>
          <p:nvPr/>
        </p:nvSpPr>
        <p:spPr>
          <a:xfrm>
            <a:off x="109947" y="2951107"/>
            <a:ext cx="393300" cy="156900"/>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FFFFFF"/>
              </a:buClr>
              <a:buSzPts val="1019"/>
              <a:buFont typeface="Arial"/>
              <a:buNone/>
            </a:pPr>
            <a:r>
              <a:rPr b="1" i="0" lang="en-US" sz="1019" u="none" cap="none" strike="noStrike">
                <a:solidFill>
                  <a:srgbClr val="FFFFFF"/>
                </a:solidFill>
                <a:latin typeface="Arial"/>
                <a:ea typeface="Arial"/>
                <a:cs typeface="Arial"/>
                <a:sym typeface="Arial"/>
              </a:rPr>
              <a:t>03</a:t>
            </a:r>
            <a:endParaRPr b="0" i="0" sz="1585" u="none" cap="none" strike="noStrike">
              <a:solidFill>
                <a:srgbClr val="000000"/>
              </a:solidFill>
              <a:latin typeface="Arial"/>
              <a:ea typeface="Arial"/>
              <a:cs typeface="Arial"/>
              <a:sym typeface="Arial"/>
            </a:endParaRPr>
          </a:p>
        </p:txBody>
      </p:sp>
      <p:sp>
        <p:nvSpPr>
          <p:cNvPr id="42" name="Google Shape;42;p2"/>
          <p:cNvSpPr txBox="1"/>
          <p:nvPr/>
        </p:nvSpPr>
        <p:spPr>
          <a:xfrm>
            <a:off x="596566" y="2896751"/>
            <a:ext cx="2329500" cy="27900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B8D4EC"/>
              </a:buClr>
              <a:buSzPts val="906"/>
              <a:buFont typeface="Arial"/>
              <a:buNone/>
            </a:pPr>
            <a:r>
              <a:rPr b="1" i="0" lang="en-US" sz="906" u="none" cap="none" strike="noStrike">
                <a:solidFill>
                  <a:schemeClr val="lt1"/>
                </a:solidFill>
                <a:latin typeface="Arial"/>
                <a:ea typeface="Arial"/>
                <a:cs typeface="Arial"/>
                <a:sym typeface="Arial"/>
              </a:rPr>
              <a:t>Philosophy of Community Investment: Conventional vs. Innovative</a:t>
            </a:r>
            <a:endParaRPr b="1" i="0" sz="1585" u="none" cap="none" strike="noStrike">
              <a:solidFill>
                <a:schemeClr val="lt1"/>
              </a:solidFill>
              <a:latin typeface="Arial"/>
              <a:ea typeface="Arial"/>
              <a:cs typeface="Arial"/>
              <a:sym typeface="Arial"/>
            </a:endParaRPr>
          </a:p>
        </p:txBody>
      </p:sp>
      <p:sp>
        <p:nvSpPr>
          <p:cNvPr id="43" name="Google Shape;43;p2"/>
          <p:cNvSpPr/>
          <p:nvPr/>
        </p:nvSpPr>
        <p:spPr>
          <a:xfrm>
            <a:off x="109947" y="3320094"/>
            <a:ext cx="393300" cy="310500"/>
          </a:xfrm>
          <a:prstGeom prst="rect">
            <a:avLst/>
          </a:prstGeom>
          <a:solidFill>
            <a:srgbClr val="2F6D7B"/>
          </a:solidFill>
          <a:ln cap="flat" cmpd="sng" w="14375">
            <a:solidFill>
              <a:srgbClr val="2F6D7B"/>
            </a:solidFill>
            <a:prstDash val="solid"/>
            <a:round/>
            <a:headEnd len="sm" w="sm" type="none"/>
            <a:tailEnd len="sm" w="sm" type="none"/>
          </a:ln>
        </p:spPr>
        <p:txBody>
          <a:bodyPr anchorCtr="0" anchor="t" bIns="51750" lIns="51750" spcFirstLastPara="1" rIns="51750" wrap="square" tIns="51750">
            <a:noAutofit/>
          </a:bodyPr>
          <a:lstStyle/>
          <a:p>
            <a:pPr indent="0" lvl="0" marL="0" marR="0" rtl="0" algn="l">
              <a:lnSpc>
                <a:spcPct val="100000"/>
              </a:lnSpc>
              <a:spcBef>
                <a:spcPts val="0"/>
              </a:spcBef>
              <a:spcAft>
                <a:spcPts val="0"/>
              </a:spcAft>
              <a:buClr>
                <a:srgbClr val="000000"/>
              </a:buClr>
              <a:buSzPts val="2038"/>
              <a:buFont typeface="Calibri"/>
              <a:buNone/>
            </a:pPr>
            <a:r>
              <a:t/>
            </a:r>
            <a:endParaRPr b="0" i="0" sz="2038" u="none" cap="none" strike="noStrike">
              <a:solidFill>
                <a:srgbClr val="000000"/>
              </a:solidFill>
              <a:latin typeface="Calibri"/>
              <a:ea typeface="Calibri"/>
              <a:cs typeface="Calibri"/>
              <a:sym typeface="Calibri"/>
            </a:endParaRPr>
          </a:p>
        </p:txBody>
      </p:sp>
      <p:sp>
        <p:nvSpPr>
          <p:cNvPr id="44" name="Google Shape;44;p2"/>
          <p:cNvSpPr txBox="1"/>
          <p:nvPr/>
        </p:nvSpPr>
        <p:spPr>
          <a:xfrm>
            <a:off x="109947" y="3396308"/>
            <a:ext cx="393300" cy="156900"/>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FFFFFF"/>
              </a:buClr>
              <a:buSzPts val="1019"/>
              <a:buFont typeface="Arial"/>
              <a:buNone/>
            </a:pPr>
            <a:r>
              <a:rPr b="1" i="0" lang="en-US" sz="1019" u="none" cap="none" strike="noStrike">
                <a:solidFill>
                  <a:srgbClr val="FFFFFF"/>
                </a:solidFill>
                <a:latin typeface="Arial"/>
                <a:ea typeface="Arial"/>
                <a:cs typeface="Arial"/>
                <a:sym typeface="Arial"/>
              </a:rPr>
              <a:t>04</a:t>
            </a:r>
            <a:endParaRPr b="0" i="0" sz="1585" u="none" cap="none" strike="noStrike">
              <a:solidFill>
                <a:srgbClr val="000000"/>
              </a:solidFill>
              <a:latin typeface="Arial"/>
              <a:ea typeface="Arial"/>
              <a:cs typeface="Arial"/>
              <a:sym typeface="Arial"/>
            </a:endParaRPr>
          </a:p>
        </p:txBody>
      </p:sp>
      <p:sp>
        <p:nvSpPr>
          <p:cNvPr id="45" name="Google Shape;45;p2"/>
          <p:cNvSpPr txBox="1"/>
          <p:nvPr/>
        </p:nvSpPr>
        <p:spPr>
          <a:xfrm>
            <a:off x="596566" y="3413851"/>
            <a:ext cx="2329500" cy="13950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B8D4EC"/>
              </a:buClr>
              <a:buSzPts val="906"/>
              <a:buFont typeface="Arial"/>
              <a:buNone/>
            </a:pPr>
            <a:r>
              <a:rPr b="1" i="0" lang="en-US" sz="906" u="none" cap="none" strike="noStrike">
                <a:solidFill>
                  <a:schemeClr val="lt1"/>
                </a:solidFill>
                <a:latin typeface="Arial"/>
                <a:ea typeface="Arial"/>
                <a:cs typeface="Arial"/>
                <a:sym typeface="Arial"/>
              </a:rPr>
              <a:t>Community Ventures in Action</a:t>
            </a:r>
            <a:endParaRPr b="1" i="0" sz="1585" u="none" cap="none" strike="noStrike">
              <a:solidFill>
                <a:schemeClr val="lt1"/>
              </a:solidFill>
              <a:latin typeface="Arial"/>
              <a:ea typeface="Arial"/>
              <a:cs typeface="Arial"/>
              <a:sym typeface="Arial"/>
            </a:endParaRPr>
          </a:p>
        </p:txBody>
      </p:sp>
      <p:sp>
        <p:nvSpPr>
          <p:cNvPr id="46" name="Google Shape;46;p2"/>
          <p:cNvSpPr/>
          <p:nvPr/>
        </p:nvSpPr>
        <p:spPr>
          <a:xfrm>
            <a:off x="109947" y="3765297"/>
            <a:ext cx="393300" cy="310500"/>
          </a:xfrm>
          <a:prstGeom prst="rect">
            <a:avLst/>
          </a:prstGeom>
          <a:solidFill>
            <a:srgbClr val="2F6D7B"/>
          </a:solidFill>
          <a:ln cap="flat" cmpd="sng" w="14375">
            <a:solidFill>
              <a:srgbClr val="2F6D7B"/>
            </a:solidFill>
            <a:prstDash val="solid"/>
            <a:round/>
            <a:headEnd len="sm" w="sm" type="none"/>
            <a:tailEnd len="sm" w="sm" type="none"/>
          </a:ln>
        </p:spPr>
        <p:txBody>
          <a:bodyPr anchorCtr="0" anchor="t" bIns="51750" lIns="51750" spcFirstLastPara="1" rIns="51750" wrap="square" tIns="51750">
            <a:noAutofit/>
          </a:bodyPr>
          <a:lstStyle/>
          <a:p>
            <a:pPr indent="0" lvl="0" marL="0" marR="0" rtl="0" algn="l">
              <a:lnSpc>
                <a:spcPct val="100000"/>
              </a:lnSpc>
              <a:spcBef>
                <a:spcPts val="0"/>
              </a:spcBef>
              <a:spcAft>
                <a:spcPts val="0"/>
              </a:spcAft>
              <a:buClr>
                <a:srgbClr val="000000"/>
              </a:buClr>
              <a:buSzPts val="2038"/>
              <a:buFont typeface="Calibri"/>
              <a:buNone/>
            </a:pPr>
            <a:r>
              <a:t/>
            </a:r>
            <a:endParaRPr b="0" i="0" sz="2038" u="none" cap="none" strike="noStrike">
              <a:solidFill>
                <a:srgbClr val="000000"/>
              </a:solidFill>
              <a:latin typeface="Calibri"/>
              <a:ea typeface="Calibri"/>
              <a:cs typeface="Calibri"/>
              <a:sym typeface="Calibri"/>
            </a:endParaRPr>
          </a:p>
        </p:txBody>
      </p:sp>
      <p:sp>
        <p:nvSpPr>
          <p:cNvPr id="47" name="Google Shape;47;p2"/>
          <p:cNvSpPr txBox="1"/>
          <p:nvPr/>
        </p:nvSpPr>
        <p:spPr>
          <a:xfrm>
            <a:off x="109947" y="3841511"/>
            <a:ext cx="393300" cy="156900"/>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FFFFFF"/>
              </a:buClr>
              <a:buSzPts val="1019"/>
              <a:buFont typeface="Arial"/>
              <a:buNone/>
            </a:pPr>
            <a:r>
              <a:rPr b="1" i="0" lang="en-US" sz="1019" u="none" cap="none" strike="noStrike">
                <a:solidFill>
                  <a:srgbClr val="FFFFFF"/>
                </a:solidFill>
                <a:latin typeface="Arial"/>
                <a:ea typeface="Arial"/>
                <a:cs typeface="Arial"/>
                <a:sym typeface="Arial"/>
              </a:rPr>
              <a:t>05</a:t>
            </a:r>
            <a:endParaRPr b="0" i="0" sz="1585" u="none" cap="none" strike="noStrike">
              <a:solidFill>
                <a:srgbClr val="000000"/>
              </a:solidFill>
              <a:latin typeface="Arial"/>
              <a:ea typeface="Arial"/>
              <a:cs typeface="Arial"/>
              <a:sym typeface="Arial"/>
            </a:endParaRPr>
          </a:p>
        </p:txBody>
      </p:sp>
      <p:sp>
        <p:nvSpPr>
          <p:cNvPr id="48" name="Google Shape;48;p2"/>
          <p:cNvSpPr txBox="1"/>
          <p:nvPr/>
        </p:nvSpPr>
        <p:spPr>
          <a:xfrm>
            <a:off x="596566" y="3787154"/>
            <a:ext cx="2329500" cy="27900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B8D4EC"/>
              </a:buClr>
              <a:buSzPts val="906"/>
              <a:buFont typeface="Arial"/>
              <a:buNone/>
            </a:pPr>
            <a:r>
              <a:rPr b="1" i="0" lang="en-US" sz="906" u="none" cap="none" strike="noStrike">
                <a:solidFill>
                  <a:schemeClr val="lt1"/>
                </a:solidFill>
                <a:latin typeface="Arial"/>
                <a:ea typeface="Arial"/>
                <a:cs typeface="Arial"/>
                <a:sym typeface="Arial"/>
              </a:rPr>
              <a:t>Feedback &amp;</a:t>
            </a:r>
            <a:endParaRPr b="1" i="0" sz="1585"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Clr>
                <a:srgbClr val="B8D4EC"/>
              </a:buClr>
              <a:buSzPts val="906"/>
              <a:buFont typeface="Arial"/>
              <a:buNone/>
            </a:pPr>
            <a:r>
              <a:rPr b="1" i="0" lang="en-US" sz="906" u="none" cap="none" strike="noStrike">
                <a:solidFill>
                  <a:schemeClr val="lt1"/>
                </a:solidFill>
                <a:latin typeface="Arial"/>
                <a:ea typeface="Arial"/>
                <a:cs typeface="Arial"/>
                <a:sym typeface="Arial"/>
              </a:rPr>
              <a:t>Conversation</a:t>
            </a:r>
            <a:endParaRPr b="1" i="0" sz="1585" u="none" cap="none" strike="noStrike">
              <a:solidFill>
                <a:schemeClr val="lt1"/>
              </a:solidFill>
              <a:latin typeface="Arial"/>
              <a:ea typeface="Arial"/>
              <a:cs typeface="Arial"/>
              <a:sym typeface="Arial"/>
            </a:endParaRPr>
          </a:p>
        </p:txBody>
      </p:sp>
      <p:sp>
        <p:nvSpPr>
          <p:cNvPr id="49" name="Google Shape;49;p2"/>
          <p:cNvSpPr txBox="1"/>
          <p:nvPr/>
        </p:nvSpPr>
        <p:spPr>
          <a:xfrm>
            <a:off x="3200399" y="485139"/>
            <a:ext cx="5577842" cy="1041401"/>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003765"/>
              </a:buClr>
              <a:buSzPts val="3400"/>
              <a:buFont typeface="Arial"/>
              <a:buNone/>
            </a:pPr>
            <a:r>
              <a:rPr b="1" i="0" lang="en-US" sz="3400" u="none" cap="none" strike="noStrike">
                <a:solidFill>
                  <a:srgbClr val="003765"/>
                </a:solidFill>
                <a:latin typeface="Arial"/>
                <a:ea typeface="Arial"/>
                <a:cs typeface="Arial"/>
                <a:sym typeface="Arial"/>
              </a:rPr>
              <a:t>A Framework for</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3765"/>
              </a:buClr>
              <a:buSzPts val="3400"/>
              <a:buFont typeface="Arial"/>
              <a:buNone/>
            </a:pPr>
            <a:r>
              <a:rPr b="1" i="0" lang="en-US" sz="3400" u="none" cap="none" strike="noStrike">
                <a:solidFill>
                  <a:srgbClr val="003765"/>
                </a:solidFill>
                <a:latin typeface="Arial"/>
                <a:ea typeface="Arial"/>
                <a:cs typeface="Arial"/>
                <a:sym typeface="Arial"/>
              </a:rPr>
              <a:t>Community Investment</a:t>
            </a:r>
            <a:endParaRPr b="0" i="0" sz="1400" u="none" cap="none" strike="noStrike">
              <a:solidFill>
                <a:srgbClr val="000000"/>
              </a:solidFill>
              <a:latin typeface="Arial"/>
              <a:ea typeface="Arial"/>
              <a:cs typeface="Arial"/>
              <a:sym typeface="Arial"/>
            </a:endParaRPr>
          </a:p>
        </p:txBody>
      </p:sp>
      <p:sp>
        <p:nvSpPr>
          <p:cNvPr id="50" name="Google Shape;50;p2"/>
          <p:cNvSpPr/>
          <p:nvPr/>
        </p:nvSpPr>
        <p:spPr>
          <a:xfrm>
            <a:off x="3200400" y="1600199"/>
            <a:ext cx="5029200" cy="36578"/>
          </a:xfrm>
          <a:prstGeom prst="rect">
            <a:avLst/>
          </a:prstGeom>
          <a:solidFill>
            <a:srgbClr val="2F6D7B"/>
          </a:solidFill>
          <a:ln cap="flat" cmpd="sng" w="12700">
            <a:solidFill>
              <a:srgbClr val="2F6D7B"/>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51" name="Google Shape;51;p2"/>
          <p:cNvSpPr txBox="1"/>
          <p:nvPr/>
        </p:nvSpPr>
        <p:spPr>
          <a:xfrm>
            <a:off x="3200400" y="1833879"/>
            <a:ext cx="5486400" cy="36930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53555A"/>
              </a:buClr>
              <a:buSzPts val="1200"/>
              <a:buFont typeface="Arial"/>
              <a:buNone/>
            </a:pPr>
            <a:r>
              <a:rPr b="0" i="0" lang="en-US" sz="1200" u="none" cap="none" strike="noStrike">
                <a:solidFill>
                  <a:srgbClr val="53555A"/>
                </a:solidFill>
                <a:latin typeface="Arial"/>
                <a:ea typeface="Arial"/>
                <a:cs typeface="Arial"/>
                <a:sym typeface="Arial"/>
              </a:rPr>
              <a:t>Our approach to housing and community development is simple and grounded in the belief that housing </a:t>
            </a:r>
            <a:r>
              <a:rPr b="1" i="1" lang="en-US" sz="1200" u="none" cap="none" strike="noStrike">
                <a:solidFill>
                  <a:srgbClr val="53555A"/>
                </a:solidFill>
                <a:latin typeface="Arial"/>
                <a:ea typeface="Arial"/>
                <a:cs typeface="Arial"/>
                <a:sym typeface="Arial"/>
              </a:rPr>
              <a:t>is</a:t>
            </a:r>
            <a:r>
              <a:rPr b="1" i="0" lang="en-US" sz="1200" u="none" cap="none" strike="noStrike">
                <a:solidFill>
                  <a:srgbClr val="53555A"/>
                </a:solidFill>
                <a:latin typeface="Arial"/>
                <a:ea typeface="Arial"/>
                <a:cs typeface="Arial"/>
                <a:sym typeface="Arial"/>
              </a:rPr>
              <a:t> </a:t>
            </a:r>
            <a:r>
              <a:rPr b="0" i="0" lang="en-US" sz="1200" u="none" cap="none" strike="noStrike">
                <a:solidFill>
                  <a:srgbClr val="53555A"/>
                </a:solidFill>
                <a:latin typeface="Arial"/>
                <a:ea typeface="Arial"/>
                <a:cs typeface="Arial"/>
                <a:sym typeface="Arial"/>
              </a:rPr>
              <a:t>economic infrastructure, not just a social service.</a:t>
            </a:r>
            <a:endParaRPr b="0" i="0" sz="1400" u="none" cap="none" strike="noStrike">
              <a:solidFill>
                <a:srgbClr val="000000"/>
              </a:solidFill>
              <a:latin typeface="Arial"/>
              <a:ea typeface="Arial"/>
              <a:cs typeface="Arial"/>
              <a:sym typeface="Arial"/>
            </a:endParaRPr>
          </a:p>
        </p:txBody>
      </p:sp>
      <p:sp>
        <p:nvSpPr>
          <p:cNvPr id="52" name="Google Shape;52;p2"/>
          <p:cNvSpPr/>
          <p:nvPr/>
        </p:nvSpPr>
        <p:spPr>
          <a:xfrm>
            <a:off x="3200400" y="2926079"/>
            <a:ext cx="1691640" cy="1554481"/>
          </a:xfrm>
          <a:prstGeom prst="rect">
            <a:avLst/>
          </a:prstGeom>
          <a:solidFill>
            <a:srgbClr val="FFFFFF"/>
          </a:solidFill>
          <a:ln>
            <a:noFill/>
          </a:ln>
          <a:effectLst>
            <a:outerShdw blurRad="101600" rotWithShape="0" dir="8100000" dist="25400">
              <a:srgbClr val="000000">
                <a:alpha val="10196"/>
              </a:srgbClr>
            </a:outerShdw>
          </a:effectLst>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53" name="Google Shape;53;p2"/>
          <p:cNvSpPr/>
          <p:nvPr/>
        </p:nvSpPr>
        <p:spPr>
          <a:xfrm>
            <a:off x="3200400" y="2926079"/>
            <a:ext cx="1691640" cy="73153"/>
          </a:xfrm>
          <a:prstGeom prst="rect">
            <a:avLst/>
          </a:prstGeom>
          <a:solidFill>
            <a:srgbClr val="2F6D7B"/>
          </a:solidFill>
          <a:ln cap="flat" cmpd="sng" w="12700">
            <a:solidFill>
              <a:srgbClr val="2F6D7B"/>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54" name="Google Shape;54;p2"/>
          <p:cNvSpPr txBox="1"/>
          <p:nvPr/>
        </p:nvSpPr>
        <p:spPr>
          <a:xfrm>
            <a:off x="3200400" y="3163569"/>
            <a:ext cx="1691640" cy="393701"/>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003765"/>
              </a:buClr>
              <a:buSzPts val="2600"/>
              <a:buFont typeface="Arial"/>
              <a:buNone/>
            </a:pPr>
            <a:r>
              <a:rPr b="1" i="0" lang="en-US" sz="2600" u="none" cap="none" strike="noStrike">
                <a:solidFill>
                  <a:srgbClr val="003765"/>
                </a:solidFill>
                <a:latin typeface="Arial"/>
                <a:ea typeface="Arial"/>
                <a:cs typeface="Arial"/>
                <a:sym typeface="Arial"/>
              </a:rPr>
              <a:t>206,000</a:t>
            </a:r>
            <a:endParaRPr b="0" i="0" sz="1400" u="none" cap="none" strike="noStrike">
              <a:solidFill>
                <a:srgbClr val="000000"/>
              </a:solidFill>
              <a:latin typeface="Arial"/>
              <a:ea typeface="Arial"/>
              <a:cs typeface="Arial"/>
              <a:sym typeface="Arial"/>
            </a:endParaRPr>
          </a:p>
        </p:txBody>
      </p:sp>
      <p:sp>
        <p:nvSpPr>
          <p:cNvPr id="55" name="Google Shape;55;p2"/>
          <p:cNvSpPr txBox="1"/>
          <p:nvPr/>
        </p:nvSpPr>
        <p:spPr>
          <a:xfrm>
            <a:off x="3200400" y="3769359"/>
            <a:ext cx="1691640" cy="279401"/>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53555A"/>
              </a:buClr>
              <a:buSzPts val="900"/>
              <a:buFont typeface="Arial"/>
              <a:buNone/>
            </a:pPr>
            <a:r>
              <a:rPr b="0" i="0" lang="en-US" sz="900" u="none" cap="none" strike="noStrike">
                <a:solidFill>
                  <a:srgbClr val="53555A"/>
                </a:solidFill>
                <a:latin typeface="Arial"/>
                <a:ea typeface="Arial"/>
                <a:cs typeface="Arial"/>
                <a:sym typeface="Arial"/>
              </a:rPr>
              <a:t>Kentucky housing</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53555A"/>
              </a:buClr>
              <a:buSzPts val="900"/>
              <a:buFont typeface="Arial"/>
              <a:buNone/>
            </a:pPr>
            <a:r>
              <a:rPr b="0" i="0" lang="en-US" sz="900" u="none" cap="none" strike="noStrike">
                <a:solidFill>
                  <a:srgbClr val="53555A"/>
                </a:solidFill>
                <a:latin typeface="Arial"/>
                <a:ea typeface="Arial"/>
                <a:cs typeface="Arial"/>
                <a:sym typeface="Arial"/>
              </a:rPr>
              <a:t>gap today</a:t>
            </a:r>
            <a:endParaRPr b="0" i="0" sz="1400" u="none" cap="none" strike="noStrike">
              <a:solidFill>
                <a:srgbClr val="000000"/>
              </a:solidFill>
              <a:latin typeface="Arial"/>
              <a:ea typeface="Arial"/>
              <a:cs typeface="Arial"/>
              <a:sym typeface="Arial"/>
            </a:endParaRPr>
          </a:p>
        </p:txBody>
      </p:sp>
      <p:sp>
        <p:nvSpPr>
          <p:cNvPr id="56" name="Google Shape;56;p2"/>
          <p:cNvSpPr/>
          <p:nvPr/>
        </p:nvSpPr>
        <p:spPr>
          <a:xfrm>
            <a:off x="5074920" y="2926079"/>
            <a:ext cx="1691641" cy="1554481"/>
          </a:xfrm>
          <a:prstGeom prst="rect">
            <a:avLst/>
          </a:prstGeom>
          <a:solidFill>
            <a:srgbClr val="FFFFFF"/>
          </a:solidFill>
          <a:ln>
            <a:noFill/>
          </a:ln>
          <a:effectLst>
            <a:outerShdw blurRad="101600" rotWithShape="0" dir="8100000" dist="25400">
              <a:srgbClr val="000000">
                <a:alpha val="10196"/>
              </a:srgbClr>
            </a:outerShdw>
          </a:effectLst>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57" name="Google Shape;57;p2"/>
          <p:cNvSpPr/>
          <p:nvPr/>
        </p:nvSpPr>
        <p:spPr>
          <a:xfrm>
            <a:off x="5074920" y="2926079"/>
            <a:ext cx="1691641" cy="73153"/>
          </a:xfrm>
          <a:prstGeom prst="rect">
            <a:avLst/>
          </a:prstGeom>
          <a:solidFill>
            <a:srgbClr val="2F6D7B"/>
          </a:solidFill>
          <a:ln cap="flat" cmpd="sng" w="12700">
            <a:solidFill>
              <a:srgbClr val="2F6D7B"/>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58" name="Google Shape;58;p2"/>
          <p:cNvSpPr txBox="1"/>
          <p:nvPr/>
        </p:nvSpPr>
        <p:spPr>
          <a:xfrm>
            <a:off x="5074920" y="3163569"/>
            <a:ext cx="1691700" cy="400200"/>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003765"/>
              </a:buClr>
              <a:buSzPts val="2600"/>
              <a:buFont typeface="Arial"/>
              <a:buNone/>
            </a:pPr>
            <a:r>
              <a:rPr b="1" i="0" lang="en-US" sz="2600" u="none" cap="none" strike="noStrike">
                <a:solidFill>
                  <a:srgbClr val="003765"/>
                </a:solidFill>
                <a:latin typeface="Arial"/>
                <a:ea typeface="Arial"/>
                <a:cs typeface="Arial"/>
                <a:sym typeface="Arial"/>
              </a:rPr>
              <a:t>$20M</a:t>
            </a:r>
            <a:endParaRPr b="0" i="0" sz="1400" u="none" cap="none" strike="noStrike">
              <a:solidFill>
                <a:srgbClr val="000000"/>
              </a:solidFill>
              <a:latin typeface="Arial"/>
              <a:ea typeface="Arial"/>
              <a:cs typeface="Arial"/>
              <a:sym typeface="Arial"/>
            </a:endParaRPr>
          </a:p>
        </p:txBody>
      </p:sp>
      <p:sp>
        <p:nvSpPr>
          <p:cNvPr id="59" name="Google Shape;59;p2"/>
          <p:cNvSpPr txBox="1"/>
          <p:nvPr/>
        </p:nvSpPr>
        <p:spPr>
          <a:xfrm>
            <a:off x="5074920" y="3769359"/>
            <a:ext cx="1691700" cy="138600"/>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53555A"/>
              </a:buClr>
              <a:buSzPts val="900"/>
              <a:buFont typeface="Arial"/>
              <a:buNone/>
            </a:pPr>
            <a:r>
              <a:rPr b="0" i="0" lang="en-US" sz="900" u="none" cap="none" strike="noStrike">
                <a:solidFill>
                  <a:srgbClr val="53555A"/>
                </a:solidFill>
                <a:latin typeface="Arial"/>
                <a:ea typeface="Arial"/>
                <a:cs typeface="Arial"/>
                <a:sym typeface="Arial"/>
              </a:rPr>
              <a:t>Requested state investment</a:t>
            </a:r>
            <a:endParaRPr b="0" i="0" sz="1400" u="none" cap="none" strike="noStrike">
              <a:solidFill>
                <a:srgbClr val="000000"/>
              </a:solidFill>
              <a:latin typeface="Arial"/>
              <a:ea typeface="Arial"/>
              <a:cs typeface="Arial"/>
              <a:sym typeface="Arial"/>
            </a:endParaRPr>
          </a:p>
        </p:txBody>
      </p:sp>
      <p:sp>
        <p:nvSpPr>
          <p:cNvPr id="60" name="Google Shape;60;p2"/>
          <p:cNvSpPr/>
          <p:nvPr/>
        </p:nvSpPr>
        <p:spPr>
          <a:xfrm>
            <a:off x="6949440" y="2926079"/>
            <a:ext cx="1691641" cy="1554481"/>
          </a:xfrm>
          <a:prstGeom prst="rect">
            <a:avLst/>
          </a:prstGeom>
          <a:solidFill>
            <a:srgbClr val="FFFFFF"/>
          </a:solidFill>
          <a:ln>
            <a:noFill/>
          </a:ln>
          <a:effectLst>
            <a:outerShdw blurRad="101600" rotWithShape="0" dir="8100000" dist="25400">
              <a:srgbClr val="000000">
                <a:alpha val="10196"/>
              </a:srgbClr>
            </a:outerShdw>
          </a:effectLst>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1" name="Google Shape;61;p2"/>
          <p:cNvSpPr/>
          <p:nvPr/>
        </p:nvSpPr>
        <p:spPr>
          <a:xfrm>
            <a:off x="6949440" y="2926079"/>
            <a:ext cx="1691641" cy="73153"/>
          </a:xfrm>
          <a:prstGeom prst="rect">
            <a:avLst/>
          </a:prstGeom>
          <a:solidFill>
            <a:srgbClr val="2F6D7B"/>
          </a:solidFill>
          <a:ln cap="flat" cmpd="sng" w="12700">
            <a:solidFill>
              <a:srgbClr val="2F6D7B"/>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2" name="Google Shape;62;p2"/>
          <p:cNvSpPr txBox="1"/>
          <p:nvPr/>
        </p:nvSpPr>
        <p:spPr>
          <a:xfrm>
            <a:off x="6949440" y="3163569"/>
            <a:ext cx="1691641" cy="393701"/>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003765"/>
              </a:buClr>
              <a:buSzPts val="2600"/>
              <a:buFont typeface="Arial"/>
              <a:buNone/>
            </a:pPr>
            <a:r>
              <a:rPr b="1" i="0" lang="en-US" sz="2600" u="none" cap="none" strike="noStrike">
                <a:solidFill>
                  <a:srgbClr val="003765"/>
                </a:solidFill>
                <a:latin typeface="Arial"/>
                <a:ea typeface="Arial"/>
                <a:cs typeface="Arial"/>
                <a:sym typeface="Arial"/>
              </a:rPr>
              <a:t>$80M+</a:t>
            </a:r>
            <a:endParaRPr b="0" i="0" sz="1400" u="none" cap="none" strike="noStrike">
              <a:solidFill>
                <a:srgbClr val="000000"/>
              </a:solidFill>
              <a:latin typeface="Arial"/>
              <a:ea typeface="Arial"/>
              <a:cs typeface="Arial"/>
              <a:sym typeface="Arial"/>
            </a:endParaRPr>
          </a:p>
        </p:txBody>
      </p:sp>
      <p:sp>
        <p:nvSpPr>
          <p:cNvPr id="63" name="Google Shape;63;p2"/>
          <p:cNvSpPr txBox="1"/>
          <p:nvPr/>
        </p:nvSpPr>
        <p:spPr>
          <a:xfrm>
            <a:off x="6949440" y="3769359"/>
            <a:ext cx="1691641" cy="279401"/>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53555A"/>
              </a:buClr>
              <a:buSzPts val="900"/>
              <a:buFont typeface="Arial"/>
              <a:buNone/>
            </a:pPr>
            <a:r>
              <a:rPr b="0" i="0" lang="en-US" sz="900" u="none" cap="none" strike="noStrike">
                <a:solidFill>
                  <a:srgbClr val="53555A"/>
                </a:solidFill>
                <a:latin typeface="Arial"/>
                <a:ea typeface="Arial"/>
                <a:cs typeface="Arial"/>
                <a:sym typeface="Arial"/>
              </a:rPr>
              <a:t>Total leveraged</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53555A"/>
              </a:buClr>
              <a:buSzPts val="900"/>
              <a:buFont typeface="Arial"/>
              <a:buNone/>
            </a:pPr>
            <a:r>
              <a:rPr b="0" i="0" lang="en-US" sz="900" u="none" cap="none" strike="noStrike">
                <a:solidFill>
                  <a:srgbClr val="53555A"/>
                </a:solidFill>
                <a:latin typeface="Arial"/>
                <a:ea typeface="Arial"/>
                <a:cs typeface="Arial"/>
                <a:sym typeface="Arial"/>
              </a:rPr>
              <a:t>investment (MET II)</a:t>
            </a:r>
            <a:endParaRPr b="0" i="0" sz="1400" u="none" cap="none" strike="noStrike">
              <a:solidFill>
                <a:srgbClr val="000000"/>
              </a:solidFill>
              <a:latin typeface="Arial"/>
              <a:ea typeface="Arial"/>
              <a:cs typeface="Arial"/>
              <a:sym typeface="Arial"/>
            </a:endParaRPr>
          </a:p>
        </p:txBody>
      </p:sp>
      <p:sp>
        <p:nvSpPr>
          <p:cNvPr id="64" name="Google Shape;64;p2"/>
          <p:cNvSpPr/>
          <p:nvPr/>
        </p:nvSpPr>
        <p:spPr>
          <a:xfrm>
            <a:off x="0" y="4869179"/>
            <a:ext cx="9144000" cy="274321"/>
          </a:xfrm>
          <a:prstGeom prst="rect">
            <a:avLst/>
          </a:prstGeom>
          <a:solidFill>
            <a:srgbClr val="003765"/>
          </a:solidFill>
          <a:ln cap="flat" cmpd="sng" w="12700">
            <a:solidFill>
              <a:srgbClr val="003765"/>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5" name="Google Shape;65;p2"/>
          <p:cNvSpPr/>
          <p:nvPr/>
        </p:nvSpPr>
        <p:spPr>
          <a:xfrm>
            <a:off x="0" y="4869179"/>
            <a:ext cx="1371600" cy="274321"/>
          </a:xfrm>
          <a:prstGeom prst="rect">
            <a:avLst/>
          </a:prstGeom>
          <a:solidFill>
            <a:srgbClr val="D0AF22"/>
          </a:solidFill>
          <a:ln cap="flat" cmpd="sng" w="12700">
            <a:solidFill>
              <a:srgbClr val="D0AF22"/>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6" name="Google Shape;66;p2"/>
          <p:cNvSpPr txBox="1"/>
          <p:nvPr/>
        </p:nvSpPr>
        <p:spPr>
          <a:xfrm>
            <a:off x="8686799" y="4897120"/>
            <a:ext cx="365762" cy="127001"/>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AAAAAA"/>
              </a:buClr>
              <a:buSzPts val="800"/>
              <a:buFont typeface="Arial"/>
              <a:buNone/>
            </a:pPr>
            <a:r>
              <a:rPr b="0" i="0" lang="en-US" sz="800" u="none" cap="none" strike="noStrike">
                <a:solidFill>
                  <a:srgbClr val="AAAAAA"/>
                </a:solidFill>
                <a:latin typeface="Arial"/>
                <a:ea typeface="Arial"/>
                <a:cs typeface="Arial"/>
                <a:sym typeface="Arial"/>
              </a:rPr>
              <a:t>2</a:t>
            </a:r>
            <a:endParaRPr b="0" i="0" sz="1400" u="none" cap="none" strike="noStrike">
              <a:solidFill>
                <a:srgbClr val="000000"/>
              </a:solidFill>
              <a:latin typeface="Arial"/>
              <a:ea typeface="Arial"/>
              <a:cs typeface="Arial"/>
              <a:sym typeface="Arial"/>
            </a:endParaRPr>
          </a:p>
        </p:txBody>
      </p:sp>
      <p:pic>
        <p:nvPicPr>
          <p:cNvPr descr="Screenshot 2026-03-22 at 4.03.06 PM.png" id="67" name="Google Shape;67;p2"/>
          <p:cNvPicPr preferRelativeResize="0"/>
          <p:nvPr/>
        </p:nvPicPr>
        <p:blipFill rotWithShape="1">
          <a:blip r:embed="rId5">
            <a:alphaModFix/>
          </a:blip>
          <a:srcRect b="0" l="0" r="0" t="0"/>
          <a:stretch/>
        </p:blipFill>
        <p:spPr>
          <a:xfrm>
            <a:off x="1032541" y="274320"/>
            <a:ext cx="860998" cy="822961"/>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71" name="Shape 71"/>
        <p:cNvGrpSpPr/>
        <p:nvPr/>
      </p:nvGrpSpPr>
      <p:grpSpPr>
        <a:xfrm>
          <a:off x="0" y="0"/>
          <a:ext cx="0" cy="0"/>
          <a:chOff x="0" y="0"/>
          <a:chExt cx="0" cy="0"/>
        </a:xfrm>
      </p:grpSpPr>
      <p:sp>
        <p:nvSpPr>
          <p:cNvPr id="72" name="Google Shape;72;p3"/>
          <p:cNvSpPr/>
          <p:nvPr/>
        </p:nvSpPr>
        <p:spPr>
          <a:xfrm>
            <a:off x="0" y="0"/>
            <a:ext cx="9144000" cy="914400"/>
          </a:xfrm>
          <a:prstGeom prst="rect">
            <a:avLst/>
          </a:prstGeom>
          <a:solidFill>
            <a:srgbClr val="003765"/>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 name="Google Shape;73;p3"/>
          <p:cNvSpPr/>
          <p:nvPr/>
        </p:nvSpPr>
        <p:spPr>
          <a:xfrm>
            <a:off x="0" y="0"/>
            <a:ext cx="9144000" cy="91500"/>
          </a:xfrm>
          <a:prstGeom prst="rect">
            <a:avLst/>
          </a:prstGeom>
          <a:solidFill>
            <a:srgbClr val="D0AF2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74" name="Google Shape;74;p3"/>
          <p:cNvPicPr preferRelativeResize="0"/>
          <p:nvPr/>
        </p:nvPicPr>
        <p:blipFill rotWithShape="1">
          <a:blip r:embed="rId4">
            <a:alphaModFix/>
          </a:blip>
          <a:srcRect b="348" l="0" r="0" t="338"/>
          <a:stretch/>
        </p:blipFill>
        <p:spPr>
          <a:xfrm>
            <a:off x="285750" y="190500"/>
            <a:ext cx="502800" cy="502800"/>
          </a:xfrm>
          <a:prstGeom prst="rect">
            <a:avLst/>
          </a:prstGeom>
          <a:noFill/>
          <a:ln>
            <a:noFill/>
          </a:ln>
        </p:spPr>
      </p:pic>
      <p:sp>
        <p:nvSpPr>
          <p:cNvPr id="75" name="Google Shape;75;p3"/>
          <p:cNvSpPr txBox="1"/>
          <p:nvPr/>
        </p:nvSpPr>
        <p:spPr>
          <a:xfrm>
            <a:off x="952500" y="361950"/>
            <a:ext cx="7772400" cy="156600"/>
          </a:xfrm>
          <a:prstGeom prst="rect">
            <a:avLst/>
          </a:prstGeom>
          <a:solidFill>
            <a:srgbClr val="000000">
              <a:alpha val="0"/>
            </a:srgbClr>
          </a:solid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000000"/>
              </a:buClr>
              <a:buSzPts val="1018"/>
              <a:buFont typeface="Arial"/>
              <a:buNone/>
            </a:pPr>
            <a:r>
              <a:rPr b="1" i="0" lang="en-US" sz="1018" u="none" cap="none" strike="noStrike">
                <a:solidFill>
                  <a:srgbClr val="FFFFFF"/>
                </a:solidFill>
                <a:latin typeface="Arial"/>
                <a:ea typeface="Arial"/>
                <a:cs typeface="Arial"/>
                <a:sym typeface="Arial"/>
              </a:rPr>
              <a:t>MODULE 01 | WHO IS COMMUNITY VENTURES?</a:t>
            </a:r>
            <a:endParaRPr b="1" i="0" sz="1018" u="none" cap="none" strike="noStrike">
              <a:solidFill>
                <a:srgbClr val="FFFFFF"/>
              </a:solidFill>
              <a:latin typeface="Arial"/>
              <a:ea typeface="Arial"/>
              <a:cs typeface="Arial"/>
              <a:sym typeface="Arial"/>
            </a:endParaRPr>
          </a:p>
        </p:txBody>
      </p:sp>
      <p:grpSp>
        <p:nvGrpSpPr>
          <p:cNvPr id="76" name="Google Shape;76;p3"/>
          <p:cNvGrpSpPr/>
          <p:nvPr/>
        </p:nvGrpSpPr>
        <p:grpSpPr>
          <a:xfrm>
            <a:off x="381000" y="1809750"/>
            <a:ext cx="8467800" cy="2667000"/>
            <a:chOff x="381000" y="1809750"/>
            <a:chExt cx="8467800" cy="2667000"/>
          </a:xfrm>
        </p:grpSpPr>
        <p:sp>
          <p:nvSpPr>
            <p:cNvPr id="77" name="Google Shape;77;p3"/>
            <p:cNvSpPr/>
            <p:nvPr/>
          </p:nvSpPr>
          <p:spPr>
            <a:xfrm>
              <a:off x="381000" y="2267113"/>
              <a:ext cx="1952700" cy="2209500"/>
            </a:xfrm>
            <a:prstGeom prst="roundRect">
              <a:avLst>
                <a:gd fmla="val 3902" name="adj"/>
              </a:avLst>
            </a:prstGeom>
            <a:solidFill>
              <a:srgbClr val="FFFFFF"/>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 name="Google Shape;78;p3"/>
            <p:cNvSpPr/>
            <p:nvPr/>
          </p:nvSpPr>
          <p:spPr>
            <a:xfrm>
              <a:off x="2552700" y="1809750"/>
              <a:ext cx="1952700" cy="2667000"/>
            </a:xfrm>
            <a:prstGeom prst="roundRect">
              <a:avLst>
                <a:gd fmla="val 3902" name="adj"/>
              </a:avLst>
            </a:prstGeom>
            <a:solidFill>
              <a:srgbClr val="FFFFFF"/>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 name="Google Shape;79;p3"/>
            <p:cNvSpPr/>
            <p:nvPr/>
          </p:nvSpPr>
          <p:spPr>
            <a:xfrm>
              <a:off x="4724400" y="1809750"/>
              <a:ext cx="1952700" cy="2667000"/>
            </a:xfrm>
            <a:prstGeom prst="roundRect">
              <a:avLst>
                <a:gd fmla="val 3902" name="adj"/>
              </a:avLst>
            </a:prstGeom>
            <a:solidFill>
              <a:srgbClr val="FFFFFF"/>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 name="Google Shape;80;p3"/>
            <p:cNvSpPr/>
            <p:nvPr/>
          </p:nvSpPr>
          <p:spPr>
            <a:xfrm>
              <a:off x="6896100" y="1809750"/>
              <a:ext cx="1952700" cy="2667000"/>
            </a:xfrm>
            <a:prstGeom prst="roundRect">
              <a:avLst>
                <a:gd fmla="val 3902" name="adj"/>
              </a:avLst>
            </a:prstGeom>
            <a:solidFill>
              <a:srgbClr val="FFFFFF"/>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81" name="Google Shape;81;p3"/>
          <p:cNvSpPr txBox="1"/>
          <p:nvPr/>
        </p:nvSpPr>
        <p:spPr>
          <a:xfrm>
            <a:off x="476250" y="2619375"/>
            <a:ext cx="1762200" cy="215400"/>
          </a:xfrm>
          <a:prstGeom prst="rect">
            <a:avLst/>
          </a:prstGeom>
          <a:solidFill>
            <a:srgbClr val="000000">
              <a:alpha val="0"/>
            </a:srgbClr>
          </a:solid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003765"/>
                </a:solidFill>
                <a:latin typeface="Arial"/>
                <a:ea typeface="Arial"/>
                <a:cs typeface="Arial"/>
                <a:sym typeface="Arial"/>
              </a:rPr>
              <a:t>Founded to Serve</a:t>
            </a:r>
            <a:endParaRPr b="1" i="0" sz="1400" u="none" cap="none" strike="noStrike">
              <a:solidFill>
                <a:srgbClr val="003765"/>
              </a:solidFill>
              <a:latin typeface="Arial"/>
              <a:ea typeface="Arial"/>
              <a:cs typeface="Arial"/>
              <a:sym typeface="Arial"/>
            </a:endParaRPr>
          </a:p>
        </p:txBody>
      </p:sp>
      <p:sp>
        <p:nvSpPr>
          <p:cNvPr id="82" name="Google Shape;82;p3"/>
          <p:cNvSpPr txBox="1"/>
          <p:nvPr/>
        </p:nvSpPr>
        <p:spPr>
          <a:xfrm>
            <a:off x="523875" y="3095625"/>
            <a:ext cx="1666800" cy="846600"/>
          </a:xfrm>
          <a:prstGeom prst="rect">
            <a:avLst/>
          </a:prstGeom>
          <a:solidFill>
            <a:srgbClr val="000000">
              <a:alpha val="0"/>
            </a:srgbClr>
          </a:solid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1100"/>
              <a:buFont typeface="Arial"/>
              <a:buNone/>
            </a:pPr>
            <a:r>
              <a:rPr b="0" i="0" lang="en-US" sz="1100" u="none" cap="none" strike="noStrike">
                <a:solidFill>
                  <a:srgbClr val="53555A"/>
                </a:solidFill>
                <a:latin typeface="Arial"/>
                <a:ea typeface="Arial"/>
                <a:cs typeface="Arial"/>
                <a:sym typeface="Arial"/>
              </a:rPr>
              <a:t>Helped minority single mothers on public assistance start businesses and build economic independence.</a:t>
            </a:r>
            <a:endParaRPr b="0" i="0" sz="1100" u="none" cap="none" strike="noStrike">
              <a:solidFill>
                <a:srgbClr val="53555A"/>
              </a:solidFill>
              <a:latin typeface="Arial"/>
              <a:ea typeface="Arial"/>
              <a:cs typeface="Arial"/>
              <a:sym typeface="Arial"/>
            </a:endParaRPr>
          </a:p>
        </p:txBody>
      </p:sp>
      <p:sp>
        <p:nvSpPr>
          <p:cNvPr id="83" name="Google Shape;83;p3"/>
          <p:cNvSpPr txBox="1"/>
          <p:nvPr/>
        </p:nvSpPr>
        <p:spPr>
          <a:xfrm>
            <a:off x="2647950" y="2619375"/>
            <a:ext cx="1762200" cy="215400"/>
          </a:xfrm>
          <a:prstGeom prst="rect">
            <a:avLst/>
          </a:prstGeom>
          <a:solidFill>
            <a:srgbClr val="000000">
              <a:alpha val="0"/>
            </a:srgbClr>
          </a:solid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003765"/>
                </a:solidFill>
                <a:latin typeface="Arial"/>
                <a:ea typeface="Arial"/>
                <a:cs typeface="Arial"/>
                <a:sym typeface="Arial"/>
              </a:rPr>
              <a:t>Became a CDFI</a:t>
            </a:r>
            <a:endParaRPr b="1" i="0" sz="1400" u="none" cap="none" strike="noStrike">
              <a:solidFill>
                <a:srgbClr val="003765"/>
              </a:solidFill>
              <a:latin typeface="Arial"/>
              <a:ea typeface="Arial"/>
              <a:cs typeface="Arial"/>
              <a:sym typeface="Arial"/>
            </a:endParaRPr>
          </a:p>
        </p:txBody>
      </p:sp>
      <p:sp>
        <p:nvSpPr>
          <p:cNvPr id="84" name="Google Shape;84;p3"/>
          <p:cNvSpPr txBox="1"/>
          <p:nvPr/>
        </p:nvSpPr>
        <p:spPr>
          <a:xfrm>
            <a:off x="2695575" y="3095625"/>
            <a:ext cx="1666800" cy="846600"/>
          </a:xfrm>
          <a:prstGeom prst="rect">
            <a:avLst/>
          </a:prstGeom>
          <a:solidFill>
            <a:srgbClr val="000000">
              <a:alpha val="0"/>
            </a:srgbClr>
          </a:solid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1100"/>
              <a:buFont typeface="Arial"/>
              <a:buNone/>
            </a:pPr>
            <a:r>
              <a:rPr b="0" i="0" lang="en-US" sz="1100" u="none" cap="none" strike="noStrike">
                <a:solidFill>
                  <a:srgbClr val="53555A"/>
                </a:solidFill>
                <a:latin typeface="Arial"/>
                <a:ea typeface="Arial"/>
                <a:cs typeface="Arial"/>
                <a:sym typeface="Arial"/>
              </a:rPr>
              <a:t>Recognized the capital gap, created loan funds, and established Community Ventures as a certified CDFI.</a:t>
            </a:r>
            <a:endParaRPr b="0" i="0" sz="1100" u="none" cap="none" strike="noStrike">
              <a:solidFill>
                <a:srgbClr val="53555A"/>
              </a:solidFill>
              <a:latin typeface="Arial"/>
              <a:ea typeface="Arial"/>
              <a:cs typeface="Arial"/>
              <a:sym typeface="Arial"/>
            </a:endParaRPr>
          </a:p>
        </p:txBody>
      </p:sp>
      <p:sp>
        <p:nvSpPr>
          <p:cNvPr id="85" name="Google Shape;85;p3"/>
          <p:cNvSpPr txBox="1"/>
          <p:nvPr/>
        </p:nvSpPr>
        <p:spPr>
          <a:xfrm>
            <a:off x="4819650" y="2619375"/>
            <a:ext cx="1762200" cy="199200"/>
          </a:xfrm>
          <a:prstGeom prst="rect">
            <a:avLst/>
          </a:prstGeom>
          <a:solidFill>
            <a:srgbClr val="000000">
              <a:alpha val="0"/>
            </a:srgbClr>
          </a:solid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000000"/>
              </a:buClr>
              <a:buSzPts val="1295"/>
              <a:buFont typeface="Arial"/>
              <a:buNone/>
            </a:pPr>
            <a:r>
              <a:rPr b="1" i="0" lang="en-US" sz="1295" u="none" cap="none" strike="noStrike">
                <a:solidFill>
                  <a:srgbClr val="003765"/>
                </a:solidFill>
                <a:latin typeface="Arial"/>
                <a:ea typeface="Arial"/>
                <a:cs typeface="Arial"/>
                <a:sym typeface="Arial"/>
              </a:rPr>
              <a:t>Expanded to Housing</a:t>
            </a:r>
            <a:endParaRPr b="1" i="0" sz="1295" u="none" cap="none" strike="noStrike">
              <a:solidFill>
                <a:srgbClr val="003765"/>
              </a:solidFill>
              <a:latin typeface="Arial"/>
              <a:ea typeface="Arial"/>
              <a:cs typeface="Arial"/>
              <a:sym typeface="Arial"/>
            </a:endParaRPr>
          </a:p>
        </p:txBody>
      </p:sp>
      <p:sp>
        <p:nvSpPr>
          <p:cNvPr id="86" name="Google Shape;86;p3"/>
          <p:cNvSpPr txBox="1"/>
          <p:nvPr/>
        </p:nvSpPr>
        <p:spPr>
          <a:xfrm>
            <a:off x="4819650" y="3095625"/>
            <a:ext cx="1666800" cy="846600"/>
          </a:xfrm>
          <a:prstGeom prst="rect">
            <a:avLst/>
          </a:prstGeom>
          <a:solidFill>
            <a:srgbClr val="000000">
              <a:alpha val="0"/>
            </a:srgbClr>
          </a:solid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1100"/>
              <a:buFont typeface="Arial"/>
              <a:buNone/>
            </a:pPr>
            <a:r>
              <a:rPr b="0" i="0" lang="en-US" sz="1100" u="none" cap="none" strike="noStrike">
                <a:solidFill>
                  <a:srgbClr val="53555A"/>
                </a:solidFill>
                <a:latin typeface="Arial"/>
                <a:ea typeface="Arial"/>
                <a:cs typeface="Arial"/>
                <a:sym typeface="Arial"/>
              </a:rPr>
              <a:t>Entered homeownership lending because ownership is the greatest wealth-builder for low-income families.</a:t>
            </a:r>
            <a:endParaRPr b="0" i="0" sz="1100" u="none" cap="none" strike="noStrike">
              <a:solidFill>
                <a:srgbClr val="53555A"/>
              </a:solidFill>
              <a:latin typeface="Arial"/>
              <a:ea typeface="Arial"/>
              <a:cs typeface="Arial"/>
              <a:sym typeface="Arial"/>
            </a:endParaRPr>
          </a:p>
        </p:txBody>
      </p:sp>
      <p:sp>
        <p:nvSpPr>
          <p:cNvPr id="87" name="Google Shape;87;p3"/>
          <p:cNvSpPr txBox="1"/>
          <p:nvPr/>
        </p:nvSpPr>
        <p:spPr>
          <a:xfrm>
            <a:off x="6991350" y="2619375"/>
            <a:ext cx="1762200" cy="215400"/>
          </a:xfrm>
          <a:prstGeom prst="rect">
            <a:avLst/>
          </a:prstGeom>
          <a:solidFill>
            <a:srgbClr val="000000">
              <a:alpha val="0"/>
            </a:srgbClr>
          </a:solid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003765"/>
                </a:solidFill>
                <a:latin typeface="Arial"/>
                <a:ea typeface="Arial"/>
                <a:cs typeface="Arial"/>
                <a:sym typeface="Arial"/>
              </a:rPr>
              <a:t>Grew Statewide</a:t>
            </a:r>
            <a:endParaRPr b="1" i="0" sz="1400" u="none" cap="none" strike="noStrike">
              <a:solidFill>
                <a:srgbClr val="003765"/>
              </a:solidFill>
              <a:latin typeface="Arial"/>
              <a:ea typeface="Arial"/>
              <a:cs typeface="Arial"/>
              <a:sym typeface="Arial"/>
            </a:endParaRPr>
          </a:p>
        </p:txBody>
      </p:sp>
      <p:sp>
        <p:nvSpPr>
          <p:cNvPr id="88" name="Google Shape;88;p3"/>
          <p:cNvSpPr txBox="1"/>
          <p:nvPr/>
        </p:nvSpPr>
        <p:spPr>
          <a:xfrm>
            <a:off x="7039050" y="3154100"/>
            <a:ext cx="1666800" cy="1185300"/>
          </a:xfrm>
          <a:prstGeom prst="rect">
            <a:avLst/>
          </a:prstGeom>
          <a:solidFill>
            <a:srgbClr val="000000">
              <a:alpha val="0"/>
            </a:srgbClr>
          </a:solid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1100"/>
              <a:buFont typeface="Arial"/>
              <a:buNone/>
            </a:pPr>
            <a:r>
              <a:rPr b="0" i="0" lang="en-US" sz="1100" u="none" cap="none" strike="noStrike">
                <a:solidFill>
                  <a:srgbClr val="53555A"/>
                </a:solidFill>
                <a:latin typeface="Arial"/>
                <a:ea typeface="Arial"/>
                <a:cs typeface="Arial"/>
                <a:sym typeface="Arial"/>
              </a:rPr>
              <a:t>Moved into construction and renovation and expanded into other states by replicating proven models with the support of the New Markets Tax Credit.</a:t>
            </a:r>
            <a:endParaRPr b="0" i="0" sz="1100" u="none" cap="none" strike="noStrike">
              <a:solidFill>
                <a:srgbClr val="53555A"/>
              </a:solidFill>
              <a:latin typeface="Arial"/>
              <a:ea typeface="Arial"/>
              <a:cs typeface="Arial"/>
              <a:sym typeface="Arial"/>
            </a:endParaRPr>
          </a:p>
        </p:txBody>
      </p:sp>
      <p:sp>
        <p:nvSpPr>
          <p:cNvPr id="89" name="Google Shape;89;p3"/>
          <p:cNvSpPr/>
          <p:nvPr/>
        </p:nvSpPr>
        <p:spPr>
          <a:xfrm>
            <a:off x="0" y="4869180"/>
            <a:ext cx="9144000" cy="274200"/>
          </a:xfrm>
          <a:prstGeom prst="rect">
            <a:avLst/>
          </a:prstGeom>
          <a:solidFill>
            <a:srgbClr val="003765"/>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 name="Google Shape;90;p3"/>
          <p:cNvSpPr/>
          <p:nvPr/>
        </p:nvSpPr>
        <p:spPr>
          <a:xfrm>
            <a:off x="0" y="4869180"/>
            <a:ext cx="1371600" cy="274200"/>
          </a:xfrm>
          <a:prstGeom prst="rect">
            <a:avLst/>
          </a:prstGeom>
          <a:solidFill>
            <a:srgbClr val="D0AF2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 name="Google Shape;91;p3"/>
          <p:cNvSpPr txBox="1"/>
          <p:nvPr/>
        </p:nvSpPr>
        <p:spPr>
          <a:xfrm>
            <a:off x="8686800" y="4895850"/>
            <a:ext cx="365700" cy="123000"/>
          </a:xfrm>
          <a:prstGeom prst="rect">
            <a:avLst/>
          </a:prstGeom>
          <a:solidFill>
            <a:srgbClr val="000000">
              <a:alpha val="0"/>
            </a:srgbClr>
          </a:solid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000000"/>
              </a:buClr>
              <a:buSzPts val="800"/>
              <a:buFont typeface="Arial"/>
              <a:buNone/>
            </a:pPr>
            <a:r>
              <a:rPr b="0" i="0" lang="en-US" sz="800" u="none" cap="none" strike="noStrike">
                <a:solidFill>
                  <a:srgbClr val="AAAAAA"/>
                </a:solidFill>
                <a:latin typeface="Arial"/>
                <a:ea typeface="Arial"/>
                <a:cs typeface="Arial"/>
                <a:sym typeface="Arial"/>
              </a:rPr>
              <a:t>3</a:t>
            </a:r>
            <a:endParaRPr b="0" i="0" sz="800" u="none" cap="none" strike="noStrike">
              <a:solidFill>
                <a:srgbClr val="AAAAAA"/>
              </a:solidFill>
              <a:latin typeface="Arial"/>
              <a:ea typeface="Arial"/>
              <a:cs typeface="Arial"/>
              <a:sym typeface="Arial"/>
            </a:endParaRPr>
          </a:p>
        </p:txBody>
      </p:sp>
      <p:pic>
        <p:nvPicPr>
          <p:cNvPr id="92" name="Google Shape;92;p3"/>
          <p:cNvPicPr preferRelativeResize="0"/>
          <p:nvPr/>
        </p:nvPicPr>
        <p:blipFill>
          <a:blip r:embed="rId5">
            <a:alphaModFix/>
          </a:blip>
          <a:stretch>
            <a:fillRect/>
          </a:stretch>
        </p:blipFill>
        <p:spPr>
          <a:xfrm>
            <a:off x="152400" y="2149650"/>
            <a:ext cx="8839198" cy="88245"/>
          </a:xfrm>
          <a:prstGeom prst="rect">
            <a:avLst/>
          </a:prstGeom>
          <a:noFill/>
          <a:ln>
            <a:noFill/>
          </a:ln>
        </p:spPr>
      </p:pic>
      <p:pic>
        <p:nvPicPr>
          <p:cNvPr id="93" name="Google Shape;93;p3"/>
          <p:cNvPicPr preferRelativeResize="0"/>
          <p:nvPr/>
        </p:nvPicPr>
        <p:blipFill>
          <a:blip r:embed="rId6">
            <a:alphaModFix/>
          </a:blip>
          <a:stretch>
            <a:fillRect/>
          </a:stretch>
        </p:blipFill>
        <p:spPr>
          <a:xfrm>
            <a:off x="1062000" y="1898500"/>
            <a:ext cx="590550" cy="590550"/>
          </a:xfrm>
          <a:prstGeom prst="rect">
            <a:avLst/>
          </a:prstGeom>
          <a:noFill/>
          <a:ln>
            <a:noFill/>
          </a:ln>
        </p:spPr>
      </p:pic>
      <p:pic>
        <p:nvPicPr>
          <p:cNvPr id="94" name="Google Shape;94;p3"/>
          <p:cNvPicPr preferRelativeResize="0"/>
          <p:nvPr/>
        </p:nvPicPr>
        <p:blipFill>
          <a:blip r:embed="rId7">
            <a:alphaModFix/>
          </a:blip>
          <a:stretch>
            <a:fillRect/>
          </a:stretch>
        </p:blipFill>
        <p:spPr>
          <a:xfrm>
            <a:off x="3226675" y="1898500"/>
            <a:ext cx="604611" cy="590550"/>
          </a:xfrm>
          <a:prstGeom prst="rect">
            <a:avLst/>
          </a:prstGeom>
          <a:noFill/>
          <a:ln>
            <a:noFill/>
          </a:ln>
        </p:spPr>
      </p:pic>
      <p:pic>
        <p:nvPicPr>
          <p:cNvPr id="95" name="Google Shape;95;p3"/>
          <p:cNvPicPr preferRelativeResize="0"/>
          <p:nvPr/>
        </p:nvPicPr>
        <p:blipFill>
          <a:blip r:embed="rId8">
            <a:alphaModFix/>
          </a:blip>
          <a:stretch>
            <a:fillRect/>
          </a:stretch>
        </p:blipFill>
        <p:spPr>
          <a:xfrm>
            <a:off x="5350750" y="1898500"/>
            <a:ext cx="604611" cy="590550"/>
          </a:xfrm>
          <a:prstGeom prst="rect">
            <a:avLst/>
          </a:prstGeom>
          <a:noFill/>
          <a:ln>
            <a:noFill/>
          </a:ln>
        </p:spPr>
      </p:pic>
      <p:pic>
        <p:nvPicPr>
          <p:cNvPr id="96" name="Google Shape;96;p3"/>
          <p:cNvPicPr preferRelativeResize="0"/>
          <p:nvPr/>
        </p:nvPicPr>
        <p:blipFill>
          <a:blip r:embed="rId9">
            <a:alphaModFix/>
          </a:blip>
          <a:stretch>
            <a:fillRect/>
          </a:stretch>
        </p:blipFill>
        <p:spPr>
          <a:xfrm>
            <a:off x="7584038" y="1898500"/>
            <a:ext cx="576816" cy="590550"/>
          </a:xfrm>
          <a:prstGeom prst="rect">
            <a:avLst/>
          </a:prstGeom>
          <a:noFill/>
          <a:ln>
            <a:noFill/>
          </a:ln>
        </p:spPr>
      </p:pic>
      <p:sp>
        <p:nvSpPr>
          <p:cNvPr id="97" name="Google Shape;97;p3"/>
          <p:cNvSpPr txBox="1"/>
          <p:nvPr/>
        </p:nvSpPr>
        <p:spPr>
          <a:xfrm>
            <a:off x="285750" y="1095800"/>
            <a:ext cx="4595400" cy="646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3000">
                <a:solidFill>
                  <a:srgbClr val="003765"/>
                </a:solidFill>
              </a:rPr>
              <a:t>Our Origin Story</a:t>
            </a:r>
            <a:endParaRPr b="1" sz="3000">
              <a:solidFill>
                <a:srgbClr val="003765"/>
              </a:solidFill>
            </a:endParaRPr>
          </a:p>
        </p:txBody>
      </p:sp>
      <p:sp>
        <p:nvSpPr>
          <p:cNvPr id="98" name="Google Shape;98;p3"/>
          <p:cNvSpPr txBox="1"/>
          <p:nvPr/>
        </p:nvSpPr>
        <p:spPr>
          <a:xfrm>
            <a:off x="3297800" y="1635775"/>
            <a:ext cx="5038500" cy="677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3200">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3765"/>
        </a:solidFill>
      </p:bgPr>
    </p:bg>
    <p:spTree>
      <p:nvGrpSpPr>
        <p:cNvPr id="102" name="Shape 102"/>
        <p:cNvGrpSpPr/>
        <p:nvPr/>
      </p:nvGrpSpPr>
      <p:grpSpPr>
        <a:xfrm>
          <a:off x="0" y="0"/>
          <a:ext cx="0" cy="0"/>
          <a:chOff x="0" y="0"/>
          <a:chExt cx="0" cy="0"/>
        </a:xfrm>
      </p:grpSpPr>
      <p:sp>
        <p:nvSpPr>
          <p:cNvPr id="103" name="Google Shape;103;p4"/>
          <p:cNvSpPr/>
          <p:nvPr/>
        </p:nvSpPr>
        <p:spPr>
          <a:xfrm>
            <a:off x="6858000" y="3474720"/>
            <a:ext cx="2286000" cy="1668780"/>
          </a:xfrm>
          <a:prstGeom prst="rect">
            <a:avLst/>
          </a:prstGeom>
          <a:solidFill>
            <a:srgbClr val="2F6D7B"/>
          </a:solidFill>
          <a:ln cap="flat" cmpd="sng" w="12700">
            <a:solidFill>
              <a:srgbClr val="2F6D7B"/>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04" name="Google Shape;104;p4"/>
          <p:cNvSpPr/>
          <p:nvPr/>
        </p:nvSpPr>
        <p:spPr>
          <a:xfrm>
            <a:off x="7772400" y="2285999"/>
            <a:ext cx="1371600" cy="1280162"/>
          </a:xfrm>
          <a:prstGeom prst="rect">
            <a:avLst/>
          </a:prstGeom>
          <a:solidFill>
            <a:srgbClr val="02273E"/>
          </a:solidFill>
          <a:ln cap="flat" cmpd="sng" w="12700">
            <a:solidFill>
              <a:srgbClr val="02273E"/>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05" name="Google Shape;105;p4"/>
          <p:cNvSpPr/>
          <p:nvPr/>
        </p:nvSpPr>
        <p:spPr>
          <a:xfrm>
            <a:off x="-1" y="0"/>
            <a:ext cx="137162" cy="5143500"/>
          </a:xfrm>
          <a:prstGeom prst="rect">
            <a:avLst/>
          </a:prstGeom>
          <a:solidFill>
            <a:srgbClr val="D0AF22"/>
          </a:solidFill>
          <a:ln cap="flat" cmpd="sng" w="12700">
            <a:solidFill>
              <a:srgbClr val="D0AF22"/>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pic>
        <p:nvPicPr>
          <p:cNvPr descr="Image 0" id="106" name="Google Shape;106;p4"/>
          <p:cNvPicPr preferRelativeResize="0"/>
          <p:nvPr/>
        </p:nvPicPr>
        <p:blipFill rotWithShape="1">
          <a:blip r:embed="rId3">
            <a:alphaModFix/>
          </a:blip>
          <a:srcRect b="0" l="0" r="0" t="0"/>
          <a:stretch/>
        </p:blipFill>
        <p:spPr>
          <a:xfrm>
            <a:off x="320040" y="228600"/>
            <a:ext cx="502920" cy="502920"/>
          </a:xfrm>
          <a:prstGeom prst="rect">
            <a:avLst/>
          </a:prstGeom>
          <a:noFill/>
          <a:ln>
            <a:noFill/>
          </a:ln>
        </p:spPr>
      </p:pic>
      <p:sp>
        <p:nvSpPr>
          <p:cNvPr id="107" name="Google Shape;107;p4"/>
          <p:cNvSpPr txBox="1"/>
          <p:nvPr/>
        </p:nvSpPr>
        <p:spPr>
          <a:xfrm>
            <a:off x="960119" y="403860"/>
            <a:ext cx="7315200" cy="15390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2F6D7B"/>
              </a:buClr>
              <a:buSzPts val="1000"/>
              <a:buFont typeface="Arial"/>
              <a:buNone/>
            </a:pPr>
            <a:r>
              <a:rPr b="1" i="0" lang="en-US" sz="1000" u="none" cap="none" strike="noStrike">
                <a:solidFill>
                  <a:srgbClr val="D0E8F0"/>
                </a:solidFill>
                <a:latin typeface="Arial"/>
                <a:ea typeface="Arial"/>
                <a:cs typeface="Arial"/>
                <a:sym typeface="Arial"/>
              </a:rPr>
              <a:t>MODULE 01   |   CORE BELIEF</a:t>
            </a:r>
            <a:endParaRPr b="0" i="0" sz="1400" u="none" cap="none" strike="noStrike">
              <a:solidFill>
                <a:srgbClr val="D0E8F0"/>
              </a:solidFill>
              <a:latin typeface="Arial"/>
              <a:ea typeface="Arial"/>
              <a:cs typeface="Arial"/>
              <a:sym typeface="Arial"/>
            </a:endParaRPr>
          </a:p>
        </p:txBody>
      </p:sp>
      <p:sp>
        <p:nvSpPr>
          <p:cNvPr id="108" name="Google Shape;108;p4"/>
          <p:cNvSpPr txBox="1"/>
          <p:nvPr/>
        </p:nvSpPr>
        <p:spPr>
          <a:xfrm>
            <a:off x="365759" y="624840"/>
            <a:ext cx="1371601" cy="1676401"/>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D0AF22"/>
              </a:buClr>
              <a:buSzPts val="11000"/>
              <a:buFont typeface="Arial"/>
              <a:buNone/>
            </a:pPr>
            <a:r>
              <a:rPr b="0" i="0" lang="en-US" sz="11000" u="none" cap="none" strike="noStrike">
                <a:solidFill>
                  <a:srgbClr val="D0AF22"/>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109" name="Google Shape;109;p4"/>
          <p:cNvSpPr txBox="1"/>
          <p:nvPr/>
        </p:nvSpPr>
        <p:spPr>
          <a:xfrm>
            <a:off x="914400" y="1341119"/>
            <a:ext cx="5669280" cy="1981201"/>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FFFFFF"/>
              </a:buClr>
              <a:buSzPts val="3000"/>
              <a:buFont typeface="Arial"/>
              <a:buNone/>
            </a:pPr>
            <a:r>
              <a:rPr b="1" i="0" lang="en-US" sz="3000" u="none" cap="none" strike="noStrike">
                <a:solidFill>
                  <a:srgbClr val="FFFFFF"/>
                </a:solidFill>
                <a:latin typeface="Arial"/>
                <a:ea typeface="Arial"/>
                <a:cs typeface="Arial"/>
                <a:sym typeface="Arial"/>
              </a:rPr>
              <a:t>Everyone has a dream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400"/>
              </a:spcBef>
              <a:spcAft>
                <a:spcPts val="0"/>
              </a:spcAft>
              <a:buClr>
                <a:srgbClr val="FFFFFF"/>
              </a:buClr>
              <a:buSzPts val="3000"/>
              <a:buFont typeface="Arial"/>
              <a:buNone/>
            </a:pPr>
            <a:r>
              <a:rPr b="1" i="0" lang="en-US" sz="3000" u="none" cap="none" strike="noStrike">
                <a:solidFill>
                  <a:srgbClr val="FFFFFF"/>
                </a:solidFill>
                <a:latin typeface="Arial"/>
                <a:ea typeface="Arial"/>
                <a:cs typeface="Arial"/>
                <a:sym typeface="Arial"/>
              </a:rPr>
              <a:t>for a better life,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400"/>
              </a:spcBef>
              <a:spcAft>
                <a:spcPts val="0"/>
              </a:spcAft>
              <a:buClr>
                <a:srgbClr val="FFFFFF"/>
              </a:buClr>
              <a:buSzPts val="3000"/>
              <a:buFont typeface="Arial"/>
              <a:buNone/>
            </a:pPr>
            <a:r>
              <a:rPr b="1" i="0" lang="en-US" sz="3000" u="none" cap="none" strike="noStrike">
                <a:solidFill>
                  <a:srgbClr val="FFFFFF"/>
                </a:solidFill>
                <a:latin typeface="Arial"/>
                <a:ea typeface="Arial"/>
                <a:cs typeface="Arial"/>
                <a:sym typeface="Arial"/>
              </a:rPr>
              <a:t>for their children,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400"/>
              </a:spcBef>
              <a:spcAft>
                <a:spcPts val="0"/>
              </a:spcAft>
              <a:buClr>
                <a:srgbClr val="FFFFFF"/>
              </a:buClr>
              <a:buSzPts val="3000"/>
              <a:buFont typeface="Arial"/>
              <a:buNone/>
            </a:pPr>
            <a:r>
              <a:rPr b="1" i="0" lang="en-US" sz="3000" u="none" cap="none" strike="noStrike">
                <a:solidFill>
                  <a:srgbClr val="FFFFFF"/>
                </a:solidFill>
                <a:latin typeface="Arial"/>
                <a:ea typeface="Arial"/>
                <a:cs typeface="Arial"/>
                <a:sym typeface="Arial"/>
              </a:rPr>
              <a:t>for themselves.</a:t>
            </a:r>
            <a:endParaRPr b="0" i="0" sz="1400" u="none" cap="none" strike="noStrike">
              <a:solidFill>
                <a:srgbClr val="000000"/>
              </a:solidFill>
              <a:latin typeface="Arial"/>
              <a:ea typeface="Arial"/>
              <a:cs typeface="Arial"/>
              <a:sym typeface="Arial"/>
            </a:endParaRPr>
          </a:p>
        </p:txBody>
      </p:sp>
      <p:sp>
        <p:nvSpPr>
          <p:cNvPr id="110" name="Google Shape;110;p4"/>
          <p:cNvSpPr txBox="1"/>
          <p:nvPr/>
        </p:nvSpPr>
        <p:spPr>
          <a:xfrm>
            <a:off x="914400" y="3708400"/>
            <a:ext cx="5669280" cy="355601"/>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9CBFD8"/>
              </a:buClr>
              <a:buSzPts val="1200"/>
              <a:buFont typeface="Arial"/>
              <a:buNone/>
            </a:pPr>
            <a:r>
              <a:rPr b="0" i="1" lang="en-US" sz="1200" u="none" cap="none" strike="noStrike">
                <a:solidFill>
                  <a:srgbClr val="9CBFD8"/>
                </a:solidFill>
                <a:latin typeface="Arial"/>
                <a:ea typeface="Arial"/>
                <a:cs typeface="Arial"/>
                <a:sym typeface="Arial"/>
              </a:rPr>
              <a:t>This principle drives everything Community Ventures does. We tap into intrinsic motivation rather than prescribing solutions from the outside in.</a:t>
            </a:r>
            <a:endParaRPr b="0" i="0" sz="1400" u="none" cap="none" strike="noStrike">
              <a:solidFill>
                <a:srgbClr val="000000"/>
              </a:solidFill>
              <a:latin typeface="Arial"/>
              <a:ea typeface="Arial"/>
              <a:cs typeface="Arial"/>
              <a:sym typeface="Arial"/>
            </a:endParaRPr>
          </a:p>
        </p:txBody>
      </p:sp>
      <p:sp>
        <p:nvSpPr>
          <p:cNvPr id="111" name="Google Shape;111;p4"/>
          <p:cNvSpPr/>
          <p:nvPr/>
        </p:nvSpPr>
        <p:spPr>
          <a:xfrm>
            <a:off x="0" y="4869179"/>
            <a:ext cx="9144000" cy="274321"/>
          </a:xfrm>
          <a:prstGeom prst="rect">
            <a:avLst/>
          </a:prstGeom>
          <a:solidFill>
            <a:srgbClr val="011E33"/>
          </a:solidFill>
          <a:ln cap="flat" cmpd="sng" w="12700">
            <a:solidFill>
              <a:srgbClr val="011E33"/>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12" name="Google Shape;112;p4"/>
          <p:cNvSpPr/>
          <p:nvPr/>
        </p:nvSpPr>
        <p:spPr>
          <a:xfrm>
            <a:off x="0" y="4869179"/>
            <a:ext cx="1371600" cy="274321"/>
          </a:xfrm>
          <a:prstGeom prst="rect">
            <a:avLst/>
          </a:prstGeom>
          <a:solidFill>
            <a:srgbClr val="D0AF22"/>
          </a:solidFill>
          <a:ln cap="flat" cmpd="sng" w="12700">
            <a:solidFill>
              <a:srgbClr val="D0AF22"/>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13" name="Google Shape;113;p4"/>
          <p:cNvSpPr txBox="1"/>
          <p:nvPr/>
        </p:nvSpPr>
        <p:spPr>
          <a:xfrm>
            <a:off x="8686799" y="4897120"/>
            <a:ext cx="365762" cy="127001"/>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AAAAAA"/>
              </a:buClr>
              <a:buSzPts val="800"/>
              <a:buFont typeface="Arial"/>
              <a:buNone/>
            </a:pPr>
            <a:r>
              <a:rPr b="0" i="0" lang="en-US" sz="800" u="none" cap="none" strike="noStrike">
                <a:solidFill>
                  <a:srgbClr val="AAAAAA"/>
                </a:solidFill>
                <a:latin typeface="Arial"/>
                <a:ea typeface="Arial"/>
                <a:cs typeface="Arial"/>
                <a:sym typeface="Arial"/>
              </a:rPr>
              <a:t>4</a:t>
            </a:r>
            <a:endParaRPr b="0" i="0" sz="1400" u="none" cap="none" strike="noStrike">
              <a:solidFill>
                <a:srgbClr val="000000"/>
              </a:solidFill>
              <a:latin typeface="Arial"/>
              <a:ea typeface="Arial"/>
              <a:cs typeface="Arial"/>
              <a:sym typeface="Arial"/>
            </a:endParaRPr>
          </a:p>
        </p:txBody>
      </p:sp>
      <p:pic>
        <p:nvPicPr>
          <p:cNvPr descr="Screenshot 2026-03-22 at 4.03.18 PM.png" id="114" name="Google Shape;114;p4"/>
          <p:cNvPicPr preferRelativeResize="0"/>
          <p:nvPr/>
        </p:nvPicPr>
        <p:blipFill rotWithShape="1">
          <a:blip r:embed="rId4">
            <a:alphaModFix/>
          </a:blip>
          <a:srcRect b="0" l="0" r="0" t="0"/>
          <a:stretch/>
        </p:blipFill>
        <p:spPr>
          <a:xfrm>
            <a:off x="300355" y="228599"/>
            <a:ext cx="502920" cy="502921"/>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 name="Shape 118"/>
        <p:cNvGrpSpPr/>
        <p:nvPr/>
      </p:nvGrpSpPr>
      <p:grpSpPr>
        <a:xfrm>
          <a:off x="0" y="0"/>
          <a:ext cx="0" cy="0"/>
          <a:chOff x="0" y="0"/>
          <a:chExt cx="0" cy="0"/>
        </a:xfrm>
      </p:grpSpPr>
      <p:pic>
        <p:nvPicPr>
          <p:cNvPr descr="Beautify this slide" id="119" name="Google Shape;119;p5"/>
          <p:cNvPicPr preferRelativeResize="0"/>
          <p:nvPr/>
        </p:nvPicPr>
        <p:blipFill rotWithShape="1">
          <a:blip r:embed="rId3">
            <a:alphaModFix/>
          </a:blip>
          <a:srcRect b="0" l="0" r="0" t="0"/>
          <a:stretch/>
        </p:blipFill>
        <p:spPr>
          <a:xfrm>
            <a:off x="-35700" y="0"/>
            <a:ext cx="9210675" cy="5143500"/>
          </a:xfrm>
          <a:prstGeom prst="rect">
            <a:avLst/>
          </a:prstGeom>
          <a:noFill/>
          <a:ln>
            <a:noFill/>
          </a:ln>
        </p:spPr>
      </p:pic>
      <p:pic>
        <p:nvPicPr>
          <p:cNvPr descr="This is great but can you remove the background right side lines and geographic shapes, please?" id="120" name="Google Shape;120;p5"/>
          <p:cNvPicPr preferRelativeResize="0"/>
          <p:nvPr/>
        </p:nvPicPr>
        <p:blipFill rotWithShape="1">
          <a:blip r:embed="rId4">
            <a:alphaModFix/>
          </a:blip>
          <a:srcRect b="0" l="0" r="0" t="0"/>
          <a:stretch/>
        </p:blipFill>
        <p:spPr>
          <a:xfrm>
            <a:off x="-35700" y="-73"/>
            <a:ext cx="9210675" cy="5137058"/>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pic>
        <p:nvPicPr>
          <p:cNvPr descr="Beautify this slide" id="125" name="Google Shape;125;p6"/>
          <p:cNvPicPr preferRelativeResize="0"/>
          <p:nvPr/>
        </p:nvPicPr>
        <p:blipFill rotWithShape="1">
          <a:blip r:embed="rId3">
            <a:alphaModFix/>
          </a:blip>
          <a:srcRect b="0" l="0" r="0" t="0"/>
          <a:stretch/>
        </p:blipFill>
        <p:spPr>
          <a:xfrm>
            <a:off x="-35700" y="0"/>
            <a:ext cx="9210675" cy="51435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F7FA"/>
        </a:solidFill>
      </p:bgPr>
    </p:bg>
    <p:spTree>
      <p:nvGrpSpPr>
        <p:cNvPr id="129" name="Shape 129"/>
        <p:cNvGrpSpPr/>
        <p:nvPr/>
      </p:nvGrpSpPr>
      <p:grpSpPr>
        <a:xfrm>
          <a:off x="0" y="0"/>
          <a:ext cx="0" cy="0"/>
          <a:chOff x="0" y="0"/>
          <a:chExt cx="0" cy="0"/>
        </a:xfrm>
      </p:grpSpPr>
      <p:sp>
        <p:nvSpPr>
          <p:cNvPr id="130" name="Google Shape;130;p7"/>
          <p:cNvSpPr/>
          <p:nvPr/>
        </p:nvSpPr>
        <p:spPr>
          <a:xfrm>
            <a:off x="0" y="0"/>
            <a:ext cx="9144000" cy="914400"/>
          </a:xfrm>
          <a:prstGeom prst="rect">
            <a:avLst/>
          </a:prstGeom>
          <a:solidFill>
            <a:srgbClr val="003765"/>
          </a:solidFill>
          <a:ln cap="flat" cmpd="sng" w="12700">
            <a:solidFill>
              <a:srgbClr val="003765"/>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1" name="Google Shape;131;p7"/>
          <p:cNvSpPr/>
          <p:nvPr/>
        </p:nvSpPr>
        <p:spPr>
          <a:xfrm>
            <a:off x="0" y="-1"/>
            <a:ext cx="9144000" cy="91500"/>
          </a:xfrm>
          <a:prstGeom prst="rect">
            <a:avLst/>
          </a:prstGeom>
          <a:solidFill>
            <a:srgbClr val="D0AF22"/>
          </a:solidFill>
          <a:ln cap="flat" cmpd="sng" w="12700">
            <a:solidFill>
              <a:srgbClr val="D0AF22"/>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pic>
        <p:nvPicPr>
          <p:cNvPr descr="Image 0" id="132" name="Google Shape;132;p7"/>
          <p:cNvPicPr preferRelativeResize="0"/>
          <p:nvPr/>
        </p:nvPicPr>
        <p:blipFill rotWithShape="1">
          <a:blip r:embed="rId3">
            <a:alphaModFix/>
          </a:blip>
          <a:srcRect b="0" l="0" r="0" t="0"/>
          <a:stretch/>
        </p:blipFill>
        <p:spPr>
          <a:xfrm>
            <a:off x="274320" y="201168"/>
            <a:ext cx="502920" cy="502920"/>
          </a:xfrm>
          <a:prstGeom prst="rect">
            <a:avLst/>
          </a:prstGeom>
          <a:noFill/>
          <a:ln>
            <a:noFill/>
          </a:ln>
        </p:spPr>
      </p:pic>
      <p:sp>
        <p:nvSpPr>
          <p:cNvPr id="133" name="Google Shape;133;p7"/>
          <p:cNvSpPr txBox="1"/>
          <p:nvPr/>
        </p:nvSpPr>
        <p:spPr>
          <a:xfrm>
            <a:off x="960119" y="374650"/>
            <a:ext cx="7772400" cy="16920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FFFFFF"/>
              </a:buClr>
              <a:buSzPts val="1100"/>
              <a:buFont typeface="Arial"/>
              <a:buNone/>
            </a:pPr>
            <a:r>
              <a:rPr b="1" i="0" lang="en-US" sz="1100" u="none" cap="none" strike="noStrike">
                <a:solidFill>
                  <a:srgbClr val="FFFFFF"/>
                </a:solidFill>
                <a:latin typeface="Arial"/>
                <a:ea typeface="Arial"/>
                <a:cs typeface="Arial"/>
                <a:sym typeface="Arial"/>
              </a:rPr>
              <a:t>MODULE 03   |   CONVENTIONAL PHILOSOPHY OF COMMUNITY INVESTMENT</a:t>
            </a:r>
            <a:endParaRPr b="0" i="0" sz="1400" u="none" cap="none" strike="noStrike">
              <a:solidFill>
                <a:srgbClr val="000000"/>
              </a:solidFill>
              <a:latin typeface="Arial"/>
              <a:ea typeface="Arial"/>
              <a:cs typeface="Arial"/>
              <a:sym typeface="Arial"/>
            </a:endParaRPr>
          </a:p>
        </p:txBody>
      </p:sp>
      <p:sp>
        <p:nvSpPr>
          <p:cNvPr id="134" name="Google Shape;134;p7"/>
          <p:cNvSpPr txBox="1"/>
          <p:nvPr/>
        </p:nvSpPr>
        <p:spPr>
          <a:xfrm>
            <a:off x="411479" y="1132840"/>
            <a:ext cx="8321100" cy="43110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003765"/>
              </a:buClr>
              <a:buSzPts val="2800"/>
              <a:buFont typeface="Arial"/>
              <a:buNone/>
            </a:pPr>
            <a:r>
              <a:rPr b="1" i="0" lang="en-US" sz="2800" u="none" cap="none" strike="noStrike">
                <a:solidFill>
                  <a:srgbClr val="003765"/>
                </a:solidFill>
                <a:latin typeface="Arial"/>
                <a:ea typeface="Arial"/>
                <a:cs typeface="Arial"/>
                <a:sym typeface="Arial"/>
              </a:rPr>
              <a:t>The Problem With Conventional Approaches</a:t>
            </a:r>
            <a:endParaRPr b="0" i="0" sz="1400" u="none" cap="none" strike="noStrike">
              <a:solidFill>
                <a:srgbClr val="000000"/>
              </a:solidFill>
              <a:latin typeface="Arial"/>
              <a:ea typeface="Arial"/>
              <a:cs typeface="Arial"/>
              <a:sym typeface="Arial"/>
            </a:endParaRPr>
          </a:p>
        </p:txBody>
      </p:sp>
      <p:grpSp>
        <p:nvGrpSpPr>
          <p:cNvPr id="135" name="Google Shape;135;p7"/>
          <p:cNvGrpSpPr/>
          <p:nvPr/>
        </p:nvGrpSpPr>
        <p:grpSpPr>
          <a:xfrm>
            <a:off x="381000" y="1714500"/>
            <a:ext cx="2667000" cy="3048000"/>
            <a:chOff x="381000" y="1714500"/>
            <a:chExt cx="2667000" cy="3048000"/>
          </a:xfrm>
        </p:grpSpPr>
        <p:sp>
          <p:nvSpPr>
            <p:cNvPr id="136" name="Google Shape;136;p7"/>
            <p:cNvSpPr/>
            <p:nvPr/>
          </p:nvSpPr>
          <p:spPr>
            <a:xfrm>
              <a:off x="381000" y="1714500"/>
              <a:ext cx="2667000" cy="3048000"/>
            </a:xfrm>
            <a:prstGeom prst="roundRect">
              <a:avLst>
                <a:gd fmla="val 2857" name="adj"/>
              </a:avLst>
            </a:prstGeom>
            <a:solidFill>
              <a:srgbClr val="FFFFFF"/>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7" name="Google Shape;137;p7"/>
            <p:cNvSpPr/>
            <p:nvPr/>
          </p:nvSpPr>
          <p:spPr>
            <a:xfrm>
              <a:off x="381000" y="1714500"/>
              <a:ext cx="2667000" cy="76200"/>
            </a:xfrm>
            <a:prstGeom prst="roundRect">
              <a:avLst>
                <a:gd fmla="val 50000" name="adj"/>
              </a:avLst>
            </a:prstGeom>
            <a:solidFill>
              <a:srgbClr val="2F6D7B"/>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8" name="Google Shape;138;p7"/>
            <p:cNvSpPr txBox="1"/>
            <p:nvPr/>
          </p:nvSpPr>
          <p:spPr>
            <a:xfrm>
              <a:off x="571500" y="1905000"/>
              <a:ext cx="2286000" cy="5715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600"/>
                <a:buFont typeface="Arial"/>
                <a:buNone/>
              </a:pPr>
              <a:r>
                <a:rPr b="1" i="0" lang="en-US" sz="1600" u="none" cap="none" strike="noStrike">
                  <a:solidFill>
                    <a:srgbClr val="003765"/>
                  </a:solidFill>
                  <a:latin typeface="Arial"/>
                  <a:ea typeface="Arial"/>
                  <a:cs typeface="Arial"/>
                  <a:sym typeface="Arial"/>
                </a:rPr>
                <a:t>Concentration of Affordable Housing</a:t>
              </a:r>
              <a:endParaRPr b="1" i="0" sz="1600" u="none" cap="none" strike="noStrike">
                <a:solidFill>
                  <a:srgbClr val="003765"/>
                </a:solidFill>
                <a:latin typeface="Arial"/>
                <a:ea typeface="Arial"/>
                <a:cs typeface="Arial"/>
                <a:sym typeface="Arial"/>
              </a:endParaRPr>
            </a:p>
          </p:txBody>
        </p:sp>
        <p:pic>
          <p:nvPicPr>
            <p:cNvPr id="139" name="Google Shape;139;p7"/>
            <p:cNvPicPr preferRelativeResize="0"/>
            <p:nvPr/>
          </p:nvPicPr>
          <p:blipFill rotWithShape="1">
            <a:blip r:embed="rId4">
              <a:alphaModFix/>
            </a:blip>
            <a:srcRect b="5246" l="0" r="0" t="5237"/>
            <a:stretch/>
          </p:blipFill>
          <p:spPr>
            <a:xfrm>
              <a:off x="571500" y="2476500"/>
              <a:ext cx="2286000" cy="1143000"/>
            </a:xfrm>
            <a:prstGeom prst="roundRect">
              <a:avLst>
                <a:gd fmla="val 3333" name="adj"/>
              </a:avLst>
            </a:prstGeom>
            <a:noFill/>
            <a:ln>
              <a:noFill/>
            </a:ln>
          </p:spPr>
        </p:pic>
        <p:sp>
          <p:nvSpPr>
            <p:cNvPr id="140" name="Google Shape;140;p7"/>
            <p:cNvSpPr txBox="1"/>
            <p:nvPr/>
          </p:nvSpPr>
          <p:spPr>
            <a:xfrm>
              <a:off x="571500" y="3714750"/>
              <a:ext cx="2286000" cy="9525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rgbClr val="53555A"/>
                  </a:solidFill>
                  <a:latin typeface="Arial"/>
                  <a:ea typeface="Arial"/>
                  <a:cs typeface="Arial"/>
                  <a:sym typeface="Arial"/>
                </a:rPr>
                <a:t>Suppresses homeownership rates below 50%, deters business investment, and creates conditions for crime and disinvestment.</a:t>
              </a:r>
              <a:endParaRPr b="0" i="0" sz="1100" u="none" cap="none" strike="noStrike">
                <a:solidFill>
                  <a:srgbClr val="53555A"/>
                </a:solidFill>
                <a:latin typeface="Arial"/>
                <a:ea typeface="Arial"/>
                <a:cs typeface="Arial"/>
                <a:sym typeface="Arial"/>
              </a:endParaRPr>
            </a:p>
          </p:txBody>
        </p:sp>
      </p:grpSp>
      <p:grpSp>
        <p:nvGrpSpPr>
          <p:cNvPr id="141" name="Google Shape;141;p7"/>
          <p:cNvGrpSpPr/>
          <p:nvPr/>
        </p:nvGrpSpPr>
        <p:grpSpPr>
          <a:xfrm>
            <a:off x="3238500" y="1714500"/>
            <a:ext cx="2667000" cy="3048000"/>
            <a:chOff x="3238500" y="1714500"/>
            <a:chExt cx="2667000" cy="3048000"/>
          </a:xfrm>
        </p:grpSpPr>
        <p:sp>
          <p:nvSpPr>
            <p:cNvPr id="142" name="Google Shape;142;p7"/>
            <p:cNvSpPr/>
            <p:nvPr/>
          </p:nvSpPr>
          <p:spPr>
            <a:xfrm>
              <a:off x="3238500" y="1714500"/>
              <a:ext cx="2667000" cy="3048000"/>
            </a:xfrm>
            <a:prstGeom prst="roundRect">
              <a:avLst>
                <a:gd fmla="val 2857" name="adj"/>
              </a:avLst>
            </a:prstGeom>
            <a:solidFill>
              <a:srgbClr val="FFFFFF"/>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3" name="Google Shape;143;p7"/>
            <p:cNvSpPr/>
            <p:nvPr/>
          </p:nvSpPr>
          <p:spPr>
            <a:xfrm>
              <a:off x="3238500" y="1714500"/>
              <a:ext cx="2667000" cy="76200"/>
            </a:xfrm>
            <a:prstGeom prst="roundRect">
              <a:avLst>
                <a:gd fmla="val 50000" name="adj"/>
              </a:avLst>
            </a:prstGeom>
            <a:solidFill>
              <a:srgbClr val="D0AF22"/>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4" name="Google Shape;144;p7"/>
            <p:cNvSpPr txBox="1"/>
            <p:nvPr/>
          </p:nvSpPr>
          <p:spPr>
            <a:xfrm>
              <a:off x="3429000" y="1905000"/>
              <a:ext cx="2286000" cy="5715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600"/>
                <a:buFont typeface="Arial"/>
                <a:buNone/>
              </a:pPr>
              <a:r>
                <a:rPr b="1" i="0" lang="en-US" sz="1600" u="none" cap="none" strike="noStrike">
                  <a:solidFill>
                    <a:srgbClr val="003765"/>
                  </a:solidFill>
                  <a:latin typeface="Arial"/>
                  <a:ea typeface="Arial"/>
                  <a:cs typeface="Arial"/>
                  <a:sym typeface="Arial"/>
                </a:rPr>
                <a:t>Gentrification Without Affordability</a:t>
              </a:r>
              <a:endParaRPr b="1" i="0" sz="1600" u="none" cap="none" strike="noStrike">
                <a:solidFill>
                  <a:srgbClr val="003765"/>
                </a:solidFill>
                <a:latin typeface="Arial"/>
                <a:ea typeface="Arial"/>
                <a:cs typeface="Arial"/>
                <a:sym typeface="Arial"/>
              </a:endParaRPr>
            </a:p>
          </p:txBody>
        </p:sp>
        <p:pic>
          <p:nvPicPr>
            <p:cNvPr descr="A diverse, historic urban neighborhood street with long-term residents sitting on porches and local community anchors, high quality photography." id="145" name="Google Shape;145;p7"/>
            <p:cNvPicPr preferRelativeResize="0"/>
            <p:nvPr/>
          </p:nvPicPr>
          <p:blipFill rotWithShape="1">
            <a:blip r:embed="rId5">
              <a:alphaModFix/>
            </a:blip>
            <a:srcRect b="25000" l="0" r="0" t="25000"/>
            <a:stretch/>
          </p:blipFill>
          <p:spPr>
            <a:xfrm>
              <a:off x="3429000" y="2476500"/>
              <a:ext cx="2286000" cy="1143000"/>
            </a:xfrm>
            <a:prstGeom prst="roundRect">
              <a:avLst>
                <a:gd fmla="val 3333" name="adj"/>
              </a:avLst>
            </a:prstGeom>
            <a:noFill/>
            <a:ln>
              <a:noFill/>
            </a:ln>
          </p:spPr>
        </p:pic>
        <p:sp>
          <p:nvSpPr>
            <p:cNvPr id="146" name="Google Shape;146;p7"/>
            <p:cNvSpPr txBox="1"/>
            <p:nvPr/>
          </p:nvSpPr>
          <p:spPr>
            <a:xfrm>
              <a:off x="3429000" y="3714750"/>
              <a:ext cx="2286000" cy="9525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rgbClr val="53555A"/>
                  </a:solidFill>
                  <a:latin typeface="Arial"/>
                  <a:ea typeface="Arial"/>
                  <a:cs typeface="Arial"/>
                  <a:sym typeface="Arial"/>
                </a:rPr>
                <a:t>Displaces the very families who built the neighborhood, driving out community anchors and long-term residents.</a:t>
              </a:r>
              <a:endParaRPr b="0" i="0" sz="1100" u="none" cap="none" strike="noStrike">
                <a:solidFill>
                  <a:srgbClr val="53555A"/>
                </a:solidFill>
                <a:latin typeface="Arial"/>
                <a:ea typeface="Arial"/>
                <a:cs typeface="Arial"/>
                <a:sym typeface="Arial"/>
              </a:endParaRPr>
            </a:p>
          </p:txBody>
        </p:sp>
      </p:grpSp>
      <p:grpSp>
        <p:nvGrpSpPr>
          <p:cNvPr id="147" name="Google Shape;147;p7"/>
          <p:cNvGrpSpPr/>
          <p:nvPr/>
        </p:nvGrpSpPr>
        <p:grpSpPr>
          <a:xfrm>
            <a:off x="6096000" y="1714500"/>
            <a:ext cx="2667000" cy="3048000"/>
            <a:chOff x="6096000" y="1714500"/>
            <a:chExt cx="2667000" cy="3048000"/>
          </a:xfrm>
        </p:grpSpPr>
        <p:sp>
          <p:nvSpPr>
            <p:cNvPr id="148" name="Google Shape;148;p7"/>
            <p:cNvSpPr/>
            <p:nvPr/>
          </p:nvSpPr>
          <p:spPr>
            <a:xfrm>
              <a:off x="6096000" y="1714500"/>
              <a:ext cx="2667000" cy="3048000"/>
            </a:xfrm>
            <a:prstGeom prst="roundRect">
              <a:avLst>
                <a:gd fmla="val 2857" name="adj"/>
              </a:avLst>
            </a:prstGeom>
            <a:solidFill>
              <a:srgbClr val="FFFFFF"/>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9" name="Google Shape;149;p7"/>
            <p:cNvSpPr/>
            <p:nvPr/>
          </p:nvSpPr>
          <p:spPr>
            <a:xfrm>
              <a:off x="6096000" y="1714500"/>
              <a:ext cx="2667000" cy="76200"/>
            </a:xfrm>
            <a:prstGeom prst="roundRect">
              <a:avLst>
                <a:gd fmla="val 50000" name="adj"/>
              </a:avLst>
            </a:prstGeom>
            <a:solidFill>
              <a:srgbClr val="003765"/>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0" name="Google Shape;150;p7"/>
            <p:cNvSpPr txBox="1"/>
            <p:nvPr/>
          </p:nvSpPr>
          <p:spPr>
            <a:xfrm>
              <a:off x="6286500" y="1905000"/>
              <a:ext cx="2286000" cy="5715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600"/>
                <a:buFont typeface="Arial"/>
                <a:buNone/>
              </a:pPr>
              <a:r>
                <a:rPr b="1" i="0" lang="en-US" sz="1600" u="none" cap="none" strike="noStrike">
                  <a:solidFill>
                    <a:srgbClr val="003765"/>
                  </a:solidFill>
                  <a:latin typeface="Arial"/>
                  <a:ea typeface="Arial"/>
                  <a:cs typeface="Arial"/>
                  <a:sym typeface="Arial"/>
                </a:rPr>
                <a:t>One-Size-Fits-All Public Funding</a:t>
              </a:r>
              <a:endParaRPr b="1" i="0" sz="1600" u="none" cap="none" strike="noStrike">
                <a:solidFill>
                  <a:srgbClr val="003765"/>
                </a:solidFill>
                <a:latin typeface="Arial"/>
                <a:ea typeface="Arial"/>
                <a:cs typeface="Arial"/>
                <a:sym typeface="Arial"/>
              </a:endParaRPr>
            </a:p>
          </p:txBody>
        </p:sp>
        <p:pic>
          <p:nvPicPr>
            <p:cNvPr descr="A conceptual visual representing rigid government bureaucracy or restrictive documents contrasted with a vibrant, unique community map, professional clean style." id="151" name="Google Shape;151;p7"/>
            <p:cNvPicPr preferRelativeResize="0"/>
            <p:nvPr/>
          </p:nvPicPr>
          <p:blipFill rotWithShape="1">
            <a:blip r:embed="rId6">
              <a:alphaModFix/>
            </a:blip>
            <a:srcRect b="25000" l="0" r="0" t="25000"/>
            <a:stretch/>
          </p:blipFill>
          <p:spPr>
            <a:xfrm>
              <a:off x="6286500" y="2476500"/>
              <a:ext cx="2286000" cy="1143000"/>
            </a:xfrm>
            <a:prstGeom prst="roundRect">
              <a:avLst>
                <a:gd fmla="val 3333" name="adj"/>
              </a:avLst>
            </a:prstGeom>
            <a:noFill/>
            <a:ln>
              <a:noFill/>
            </a:ln>
          </p:spPr>
        </p:pic>
        <p:sp>
          <p:nvSpPr>
            <p:cNvPr id="152" name="Google Shape;152;p7"/>
            <p:cNvSpPr txBox="1"/>
            <p:nvPr/>
          </p:nvSpPr>
          <p:spPr>
            <a:xfrm>
              <a:off x="6286500" y="3714750"/>
              <a:ext cx="2286000" cy="9525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rgbClr val="53555A"/>
                  </a:solidFill>
                  <a:latin typeface="Arial"/>
                  <a:ea typeface="Arial"/>
                  <a:cs typeface="Arial"/>
                  <a:sym typeface="Arial"/>
                </a:rPr>
                <a:t>Fails because every community has different assets. Over-restriction prevents locally tailored solutions and wastes resources.</a:t>
              </a:r>
              <a:endParaRPr b="0" i="0" sz="1100" u="none" cap="none" strike="noStrike">
                <a:solidFill>
                  <a:srgbClr val="53555A"/>
                </a:solidFill>
                <a:latin typeface="Arial"/>
                <a:ea typeface="Arial"/>
                <a:cs typeface="Arial"/>
                <a:sym typeface="Arial"/>
              </a:endParaRPr>
            </a:p>
          </p:txBody>
        </p:sp>
      </p:grpSp>
      <p:sp>
        <p:nvSpPr>
          <p:cNvPr id="153" name="Google Shape;153;p7"/>
          <p:cNvSpPr/>
          <p:nvPr/>
        </p:nvSpPr>
        <p:spPr>
          <a:xfrm>
            <a:off x="0" y="4869179"/>
            <a:ext cx="9144000" cy="274200"/>
          </a:xfrm>
          <a:prstGeom prst="rect">
            <a:avLst/>
          </a:prstGeom>
          <a:solidFill>
            <a:srgbClr val="003765"/>
          </a:solidFill>
          <a:ln cap="flat" cmpd="sng" w="12700">
            <a:solidFill>
              <a:srgbClr val="003765"/>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54" name="Google Shape;154;p7"/>
          <p:cNvSpPr/>
          <p:nvPr/>
        </p:nvSpPr>
        <p:spPr>
          <a:xfrm>
            <a:off x="0" y="4869179"/>
            <a:ext cx="1371600" cy="274200"/>
          </a:xfrm>
          <a:prstGeom prst="rect">
            <a:avLst/>
          </a:prstGeom>
          <a:solidFill>
            <a:srgbClr val="D0AF22"/>
          </a:solidFill>
          <a:ln cap="flat" cmpd="sng" w="12700">
            <a:solidFill>
              <a:srgbClr val="D0AF22"/>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55" name="Google Shape;155;p7"/>
          <p:cNvSpPr txBox="1"/>
          <p:nvPr/>
        </p:nvSpPr>
        <p:spPr>
          <a:xfrm>
            <a:off x="8686799" y="4897120"/>
            <a:ext cx="365700" cy="123000"/>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AAAAAA"/>
              </a:buClr>
              <a:buSzPts val="800"/>
              <a:buFont typeface="Arial"/>
              <a:buNone/>
            </a:pPr>
            <a:r>
              <a:rPr b="0" i="0" lang="en-US" sz="800" u="none" cap="none" strike="noStrike">
                <a:solidFill>
                  <a:srgbClr val="AAAAAA"/>
                </a:solidFill>
                <a:latin typeface="Arial"/>
                <a:ea typeface="Arial"/>
                <a:cs typeface="Arial"/>
                <a:sym typeface="Arial"/>
              </a:rPr>
              <a:t>5</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 name="Shape 159"/>
        <p:cNvGrpSpPr/>
        <p:nvPr/>
      </p:nvGrpSpPr>
      <p:grpSpPr>
        <a:xfrm>
          <a:off x="0" y="0"/>
          <a:ext cx="0" cy="0"/>
          <a:chOff x="0" y="0"/>
          <a:chExt cx="0" cy="0"/>
        </a:xfrm>
      </p:grpSpPr>
      <p:sp>
        <p:nvSpPr>
          <p:cNvPr id="160" name="Google Shape;160;p8"/>
          <p:cNvSpPr/>
          <p:nvPr/>
        </p:nvSpPr>
        <p:spPr>
          <a:xfrm>
            <a:off x="-1" y="0"/>
            <a:ext cx="4023361" cy="5143500"/>
          </a:xfrm>
          <a:prstGeom prst="rect">
            <a:avLst/>
          </a:prstGeom>
          <a:solidFill>
            <a:srgbClr val="003765"/>
          </a:solidFill>
          <a:ln cap="flat" cmpd="sng" w="12700">
            <a:solidFill>
              <a:srgbClr val="003765"/>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61" name="Google Shape;161;p8"/>
          <p:cNvSpPr/>
          <p:nvPr/>
        </p:nvSpPr>
        <p:spPr>
          <a:xfrm>
            <a:off x="-1" y="0"/>
            <a:ext cx="4023361" cy="109728"/>
          </a:xfrm>
          <a:prstGeom prst="rect">
            <a:avLst/>
          </a:prstGeom>
          <a:solidFill>
            <a:srgbClr val="D0AF22"/>
          </a:solidFill>
          <a:ln cap="flat" cmpd="sng" w="12700">
            <a:solidFill>
              <a:srgbClr val="D0AF22"/>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pic>
        <p:nvPicPr>
          <p:cNvPr descr="Image 0" id="162" name="Google Shape;162;p8"/>
          <p:cNvPicPr preferRelativeResize="0"/>
          <p:nvPr/>
        </p:nvPicPr>
        <p:blipFill rotWithShape="1">
          <a:blip r:embed="rId3">
            <a:alphaModFix/>
          </a:blip>
          <a:srcRect b="0" l="0" r="0" t="0"/>
          <a:stretch/>
        </p:blipFill>
        <p:spPr>
          <a:xfrm>
            <a:off x="274320" y="228600"/>
            <a:ext cx="502920" cy="502920"/>
          </a:xfrm>
          <a:prstGeom prst="rect">
            <a:avLst/>
          </a:prstGeom>
          <a:noFill/>
          <a:ln>
            <a:noFill/>
          </a:ln>
        </p:spPr>
      </p:pic>
      <p:sp>
        <p:nvSpPr>
          <p:cNvPr id="163" name="Google Shape;163;p8"/>
          <p:cNvSpPr txBox="1"/>
          <p:nvPr/>
        </p:nvSpPr>
        <p:spPr>
          <a:xfrm>
            <a:off x="274319" y="1027429"/>
            <a:ext cx="3474722" cy="139701"/>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D0AF22"/>
              </a:buClr>
              <a:buSzPts val="900"/>
              <a:buFont typeface="Arial"/>
              <a:buNone/>
            </a:pPr>
            <a:r>
              <a:rPr b="1" i="0" lang="en-US" sz="900" u="none" cap="none" strike="noStrike">
                <a:solidFill>
                  <a:srgbClr val="D0AF22"/>
                </a:solidFill>
                <a:latin typeface="Arial"/>
                <a:ea typeface="Arial"/>
                <a:cs typeface="Arial"/>
                <a:sym typeface="Arial"/>
              </a:rPr>
              <a:t>MODULE 03</a:t>
            </a:r>
            <a:endParaRPr b="0" i="0" sz="1400" u="none" cap="none" strike="noStrike">
              <a:solidFill>
                <a:srgbClr val="000000"/>
              </a:solidFill>
              <a:latin typeface="Arial"/>
              <a:ea typeface="Arial"/>
              <a:cs typeface="Arial"/>
              <a:sym typeface="Arial"/>
            </a:endParaRPr>
          </a:p>
        </p:txBody>
      </p:sp>
      <p:sp>
        <p:nvSpPr>
          <p:cNvPr id="164" name="Google Shape;164;p8"/>
          <p:cNvSpPr txBox="1"/>
          <p:nvPr/>
        </p:nvSpPr>
        <p:spPr>
          <a:xfrm>
            <a:off x="274319" y="1318260"/>
            <a:ext cx="3474722" cy="1295401"/>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FFFFFF"/>
              </a:buClr>
              <a:buSzPts val="2800"/>
              <a:buFont typeface="Arial"/>
              <a:buNone/>
            </a:pPr>
            <a:r>
              <a:rPr b="1" i="0" lang="en-US" sz="2800" u="none" cap="none" strike="noStrike">
                <a:solidFill>
                  <a:srgbClr val="FFFFFF"/>
                </a:solidFill>
                <a:latin typeface="Arial"/>
                <a:ea typeface="Arial"/>
                <a:cs typeface="Arial"/>
                <a:sym typeface="Arial"/>
              </a:rPr>
              <a:t>The 50%</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FFFFFF"/>
              </a:buClr>
              <a:buSzPts val="2800"/>
              <a:buFont typeface="Arial"/>
              <a:buNone/>
            </a:pPr>
            <a:r>
              <a:rPr b="1" i="0" lang="en-US" sz="2800" u="none" cap="none" strike="noStrike">
                <a:solidFill>
                  <a:srgbClr val="FFFFFF"/>
                </a:solidFill>
                <a:latin typeface="Arial"/>
                <a:ea typeface="Arial"/>
                <a:cs typeface="Arial"/>
                <a:sym typeface="Arial"/>
              </a:rPr>
              <a:t>Homeownership</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FFFFFF"/>
              </a:buClr>
              <a:buSzPts val="2800"/>
              <a:buFont typeface="Arial"/>
              <a:buNone/>
            </a:pPr>
            <a:r>
              <a:rPr b="1" i="0" lang="en-US" sz="2800" u="none" cap="none" strike="noStrike">
                <a:solidFill>
                  <a:srgbClr val="FFFFFF"/>
                </a:solidFill>
                <a:latin typeface="Arial"/>
                <a:ea typeface="Arial"/>
                <a:cs typeface="Arial"/>
                <a:sym typeface="Arial"/>
              </a:rPr>
              <a:t>Threshold</a:t>
            </a:r>
            <a:endParaRPr b="0" i="0" sz="1400" u="none" cap="none" strike="noStrike">
              <a:solidFill>
                <a:srgbClr val="000000"/>
              </a:solidFill>
              <a:latin typeface="Arial"/>
              <a:ea typeface="Arial"/>
              <a:cs typeface="Arial"/>
              <a:sym typeface="Arial"/>
            </a:endParaRPr>
          </a:p>
        </p:txBody>
      </p:sp>
      <p:sp>
        <p:nvSpPr>
          <p:cNvPr id="165" name="Google Shape;165;p8"/>
          <p:cNvSpPr/>
          <p:nvPr/>
        </p:nvSpPr>
        <p:spPr>
          <a:xfrm>
            <a:off x="777240" y="2788920"/>
            <a:ext cx="2377440" cy="1828801"/>
          </a:xfrm>
          <a:prstGeom prst="ellipse">
            <a:avLst/>
          </a:prstGeom>
          <a:solidFill>
            <a:srgbClr val="2F6D7B"/>
          </a:solidFill>
          <a:ln cap="flat" cmpd="sng" w="12700">
            <a:solidFill>
              <a:srgbClr val="2F6D7B"/>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66" name="Google Shape;166;p8"/>
          <p:cNvSpPr txBox="1"/>
          <p:nvPr/>
        </p:nvSpPr>
        <p:spPr>
          <a:xfrm>
            <a:off x="777240" y="3126740"/>
            <a:ext cx="2377440" cy="787401"/>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D0AF22"/>
              </a:buClr>
              <a:buSzPts val="5200"/>
              <a:buFont typeface="Arial"/>
              <a:buNone/>
            </a:pPr>
            <a:r>
              <a:rPr b="1" i="0" lang="en-US" sz="5200" u="none" cap="none" strike="noStrike">
                <a:solidFill>
                  <a:srgbClr val="D0AF22"/>
                </a:solidFill>
                <a:latin typeface="Arial"/>
                <a:ea typeface="Arial"/>
                <a:cs typeface="Arial"/>
                <a:sym typeface="Arial"/>
              </a:rPr>
              <a:t>50%</a:t>
            </a:r>
            <a:endParaRPr b="0" i="0" sz="1400" u="none" cap="none" strike="noStrike">
              <a:solidFill>
                <a:srgbClr val="000000"/>
              </a:solidFill>
              <a:latin typeface="Arial"/>
              <a:ea typeface="Arial"/>
              <a:cs typeface="Arial"/>
              <a:sym typeface="Arial"/>
            </a:endParaRPr>
          </a:p>
        </p:txBody>
      </p:sp>
      <p:sp>
        <p:nvSpPr>
          <p:cNvPr id="167" name="Google Shape;167;p8"/>
          <p:cNvSpPr txBox="1"/>
          <p:nvPr/>
        </p:nvSpPr>
        <p:spPr>
          <a:xfrm>
            <a:off x="777240" y="4043679"/>
            <a:ext cx="2377440" cy="279401"/>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FFFFFF"/>
              </a:buClr>
              <a:buSzPts val="900"/>
              <a:buFont typeface="Arial"/>
              <a:buNone/>
            </a:pPr>
            <a:r>
              <a:rPr b="0" i="0" lang="en-US" sz="900" u="none" cap="none" strike="noStrike">
                <a:solidFill>
                  <a:srgbClr val="FFFFFF"/>
                </a:solidFill>
                <a:latin typeface="Arial"/>
                <a:ea typeface="Arial"/>
                <a:cs typeface="Arial"/>
                <a:sym typeface="Arial"/>
              </a:rPr>
              <a:t>homeownership</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FFFFFF"/>
              </a:buClr>
              <a:buSzPts val="900"/>
              <a:buFont typeface="Arial"/>
              <a:buNone/>
            </a:pPr>
            <a:r>
              <a:rPr b="0" i="0" lang="en-US" sz="900" u="none" cap="none" strike="noStrike">
                <a:solidFill>
                  <a:srgbClr val="FFFFFF"/>
                </a:solidFill>
                <a:latin typeface="Arial"/>
                <a:ea typeface="Arial"/>
                <a:cs typeface="Arial"/>
                <a:sym typeface="Arial"/>
              </a:rPr>
              <a:t>tipping point</a:t>
            </a:r>
            <a:endParaRPr b="0" i="0" sz="1400" u="none" cap="none" strike="noStrike">
              <a:solidFill>
                <a:srgbClr val="000000"/>
              </a:solidFill>
              <a:latin typeface="Arial"/>
              <a:ea typeface="Arial"/>
              <a:cs typeface="Arial"/>
              <a:sym typeface="Arial"/>
            </a:endParaRPr>
          </a:p>
        </p:txBody>
      </p:sp>
      <p:sp>
        <p:nvSpPr>
          <p:cNvPr id="168" name="Google Shape;168;p8"/>
          <p:cNvSpPr txBox="1"/>
          <p:nvPr/>
        </p:nvSpPr>
        <p:spPr>
          <a:xfrm>
            <a:off x="4343400" y="520700"/>
            <a:ext cx="4572000" cy="330201"/>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003765"/>
              </a:buClr>
              <a:buSzPts val="2200"/>
              <a:buFont typeface="Arial"/>
              <a:buNone/>
            </a:pPr>
            <a:r>
              <a:rPr b="1" i="0" lang="en-US" sz="2200" u="none" cap="none" strike="noStrike">
                <a:solidFill>
                  <a:srgbClr val="003765"/>
                </a:solidFill>
                <a:latin typeface="Arial"/>
                <a:ea typeface="Arial"/>
                <a:cs typeface="Arial"/>
                <a:sym typeface="Arial"/>
              </a:rPr>
              <a:t>Why It Matters</a:t>
            </a:r>
            <a:endParaRPr b="0" i="0" sz="1400" u="none" cap="none" strike="noStrike">
              <a:solidFill>
                <a:srgbClr val="000000"/>
              </a:solidFill>
              <a:latin typeface="Arial"/>
              <a:ea typeface="Arial"/>
              <a:cs typeface="Arial"/>
              <a:sym typeface="Arial"/>
            </a:endParaRPr>
          </a:p>
        </p:txBody>
      </p:sp>
      <p:sp>
        <p:nvSpPr>
          <p:cNvPr id="169" name="Google Shape;169;p8"/>
          <p:cNvSpPr/>
          <p:nvPr/>
        </p:nvSpPr>
        <p:spPr>
          <a:xfrm>
            <a:off x="4251959" y="1097279"/>
            <a:ext cx="73153" cy="822962"/>
          </a:xfrm>
          <a:prstGeom prst="rect">
            <a:avLst/>
          </a:prstGeom>
          <a:solidFill>
            <a:srgbClr val="2F6D7B"/>
          </a:solidFill>
          <a:ln cap="flat" cmpd="sng" w="12700">
            <a:solidFill>
              <a:srgbClr val="2F6D7B"/>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70" name="Google Shape;170;p8"/>
          <p:cNvSpPr txBox="1"/>
          <p:nvPr/>
        </p:nvSpPr>
        <p:spPr>
          <a:xfrm>
            <a:off x="4434840" y="1231706"/>
            <a:ext cx="4480500" cy="55410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003765"/>
              </a:buClr>
              <a:buSzPts val="1100"/>
              <a:buFont typeface="Arial"/>
              <a:buNone/>
            </a:pPr>
            <a:r>
              <a:rPr b="1" i="0" lang="en-US" sz="1200" u="none" cap="none" strike="noStrike">
                <a:solidFill>
                  <a:srgbClr val="003765"/>
                </a:solidFill>
                <a:latin typeface="Arial"/>
                <a:ea typeface="Arial"/>
                <a:cs typeface="Arial"/>
                <a:sym typeface="Arial"/>
              </a:rPr>
              <a:t>Above 50%: </a:t>
            </a:r>
            <a:r>
              <a:rPr b="1" i="0" lang="en-US" sz="1200" u="none" cap="none" strike="noStrike">
                <a:solidFill>
                  <a:srgbClr val="53555A"/>
                </a:solidFill>
                <a:latin typeface="Arial"/>
                <a:ea typeface="Arial"/>
                <a:cs typeface="Arial"/>
                <a:sym typeface="Arial"/>
              </a:rPr>
              <a:t>Homeowners invest in properties, generate spending, and attract quality businesses. Communities stabilize.</a:t>
            </a:r>
            <a:endParaRPr b="1" i="0" sz="1500" u="none" cap="none" strike="noStrike">
              <a:solidFill>
                <a:srgbClr val="000000"/>
              </a:solidFill>
              <a:latin typeface="Arial"/>
              <a:ea typeface="Arial"/>
              <a:cs typeface="Arial"/>
              <a:sym typeface="Arial"/>
            </a:endParaRPr>
          </a:p>
        </p:txBody>
      </p:sp>
      <p:sp>
        <p:nvSpPr>
          <p:cNvPr id="171" name="Google Shape;171;p8"/>
          <p:cNvSpPr/>
          <p:nvPr/>
        </p:nvSpPr>
        <p:spPr>
          <a:xfrm>
            <a:off x="4251959" y="2331720"/>
            <a:ext cx="73153" cy="822961"/>
          </a:xfrm>
          <a:prstGeom prst="rect">
            <a:avLst/>
          </a:prstGeom>
          <a:solidFill>
            <a:srgbClr val="003765"/>
          </a:solidFill>
          <a:ln cap="flat" cmpd="sng" w="12700">
            <a:solidFill>
              <a:srgbClr val="2F6D7B"/>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72" name="Google Shape;172;p8"/>
          <p:cNvSpPr txBox="1"/>
          <p:nvPr/>
        </p:nvSpPr>
        <p:spPr>
          <a:xfrm>
            <a:off x="4434840" y="2558557"/>
            <a:ext cx="4480500" cy="36930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003765"/>
              </a:buClr>
              <a:buSzPts val="1100"/>
              <a:buFont typeface="Arial"/>
              <a:buNone/>
            </a:pPr>
            <a:r>
              <a:rPr b="1" i="0" lang="en-US" sz="1200" u="none" cap="none" strike="noStrike">
                <a:solidFill>
                  <a:srgbClr val="003765"/>
                </a:solidFill>
                <a:latin typeface="Arial"/>
                <a:ea typeface="Arial"/>
                <a:cs typeface="Arial"/>
                <a:sym typeface="Arial"/>
              </a:rPr>
              <a:t>Below 50%: </a:t>
            </a:r>
            <a:r>
              <a:rPr b="1" i="0" lang="en-US" sz="1200" u="none" cap="none" strike="noStrike">
                <a:solidFill>
                  <a:srgbClr val="53555A"/>
                </a:solidFill>
                <a:latin typeface="Arial"/>
                <a:ea typeface="Arial"/>
                <a:cs typeface="Arial"/>
                <a:sym typeface="Arial"/>
              </a:rPr>
              <a:t>Predatory businesses fill the vacuum. Crime and disinvestment follow. The cycle is hard to reverse.</a:t>
            </a:r>
            <a:endParaRPr b="1" i="0" sz="1500" u="none" cap="none" strike="noStrike">
              <a:solidFill>
                <a:srgbClr val="000000"/>
              </a:solidFill>
              <a:latin typeface="Arial"/>
              <a:ea typeface="Arial"/>
              <a:cs typeface="Arial"/>
              <a:sym typeface="Arial"/>
            </a:endParaRPr>
          </a:p>
        </p:txBody>
      </p:sp>
      <p:sp>
        <p:nvSpPr>
          <p:cNvPr id="173" name="Google Shape;173;p8"/>
          <p:cNvSpPr/>
          <p:nvPr/>
        </p:nvSpPr>
        <p:spPr>
          <a:xfrm>
            <a:off x="4251959" y="3566159"/>
            <a:ext cx="73153" cy="822961"/>
          </a:xfrm>
          <a:prstGeom prst="rect">
            <a:avLst/>
          </a:prstGeom>
          <a:solidFill>
            <a:srgbClr val="D0AF22"/>
          </a:solidFill>
          <a:ln cap="flat" cmpd="sng" w="12700">
            <a:solidFill>
              <a:srgbClr val="D0AF22"/>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74" name="Google Shape;174;p8"/>
          <p:cNvSpPr txBox="1"/>
          <p:nvPr/>
        </p:nvSpPr>
        <p:spPr>
          <a:xfrm>
            <a:off x="4434840" y="3550158"/>
            <a:ext cx="4480500" cy="92340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003765"/>
              </a:buClr>
              <a:buSzPts val="1100"/>
              <a:buFont typeface="Arial"/>
              <a:buNone/>
            </a:pPr>
            <a:r>
              <a:rPr b="1" i="0" lang="en-US" sz="1200" u="none" cap="none" strike="noStrike">
                <a:solidFill>
                  <a:srgbClr val="003765"/>
                </a:solidFill>
                <a:latin typeface="Arial"/>
                <a:ea typeface="Arial"/>
                <a:cs typeface="Arial"/>
                <a:sym typeface="Arial"/>
              </a:rPr>
              <a:t>The Opportunity: </a:t>
            </a:r>
            <a:r>
              <a:rPr b="1" i="0" lang="en-US" sz="1200" u="none" cap="none" strike="noStrike">
                <a:solidFill>
                  <a:srgbClr val="53555A"/>
                </a:solidFill>
                <a:latin typeface="Arial"/>
                <a:ea typeface="Arial"/>
                <a:cs typeface="Arial"/>
                <a:sym typeface="Arial"/>
              </a:rPr>
              <a:t>Communities below 50% homeownership should halt new rental permits until balance is restored. This forces new rental development into higher-ownership neighborhoods and prevents predatory businesses from coming in.</a:t>
            </a:r>
            <a:endParaRPr b="1" i="0" sz="1500" u="none" cap="none" strike="noStrike">
              <a:solidFill>
                <a:srgbClr val="000000"/>
              </a:solidFill>
              <a:latin typeface="Arial"/>
              <a:ea typeface="Arial"/>
              <a:cs typeface="Arial"/>
              <a:sym typeface="Arial"/>
            </a:endParaRPr>
          </a:p>
        </p:txBody>
      </p:sp>
      <p:sp>
        <p:nvSpPr>
          <p:cNvPr id="175" name="Google Shape;175;p8"/>
          <p:cNvSpPr/>
          <p:nvPr/>
        </p:nvSpPr>
        <p:spPr>
          <a:xfrm>
            <a:off x="0" y="4869179"/>
            <a:ext cx="9144000" cy="274321"/>
          </a:xfrm>
          <a:prstGeom prst="rect">
            <a:avLst/>
          </a:prstGeom>
          <a:solidFill>
            <a:srgbClr val="003765"/>
          </a:solidFill>
          <a:ln cap="flat" cmpd="sng" w="12700">
            <a:solidFill>
              <a:srgbClr val="003765"/>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76" name="Google Shape;176;p8"/>
          <p:cNvSpPr/>
          <p:nvPr/>
        </p:nvSpPr>
        <p:spPr>
          <a:xfrm>
            <a:off x="0" y="4869179"/>
            <a:ext cx="1371600" cy="274321"/>
          </a:xfrm>
          <a:prstGeom prst="rect">
            <a:avLst/>
          </a:prstGeom>
          <a:solidFill>
            <a:srgbClr val="D0AF22"/>
          </a:solidFill>
          <a:ln cap="flat" cmpd="sng" w="12700">
            <a:solidFill>
              <a:srgbClr val="D0AF22"/>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77" name="Google Shape;177;p8"/>
          <p:cNvSpPr txBox="1"/>
          <p:nvPr/>
        </p:nvSpPr>
        <p:spPr>
          <a:xfrm>
            <a:off x="8686799" y="4897120"/>
            <a:ext cx="365762" cy="127001"/>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AAAAAA"/>
              </a:buClr>
              <a:buSzPts val="800"/>
              <a:buFont typeface="Arial"/>
              <a:buNone/>
            </a:pPr>
            <a:r>
              <a:rPr b="0" i="0" lang="en-US" sz="800" u="none" cap="none" strike="noStrike">
                <a:solidFill>
                  <a:srgbClr val="AAAAAA"/>
                </a:solidFill>
                <a:latin typeface="Arial"/>
                <a:ea typeface="Arial"/>
                <a:cs typeface="Arial"/>
                <a:sym typeface="Arial"/>
              </a:rPr>
              <a:t>6</a:t>
            </a:r>
            <a:endParaRPr b="0" i="0" sz="1400" u="none" cap="none" strike="noStrike">
              <a:solidFill>
                <a:srgbClr val="000000"/>
              </a:solidFill>
              <a:latin typeface="Arial"/>
              <a:ea typeface="Arial"/>
              <a:cs typeface="Arial"/>
              <a:sym typeface="Arial"/>
            </a:endParaRPr>
          </a:p>
        </p:txBody>
      </p:sp>
      <p:pic>
        <p:nvPicPr>
          <p:cNvPr descr="Screenshot 2026-03-22 at 4.03.18 PM.png" id="178" name="Google Shape;178;p8"/>
          <p:cNvPicPr preferRelativeResize="0"/>
          <p:nvPr/>
        </p:nvPicPr>
        <p:blipFill rotWithShape="1">
          <a:blip r:embed="rId4">
            <a:alphaModFix/>
          </a:blip>
          <a:srcRect b="0" l="0" r="0" t="0"/>
          <a:stretch/>
        </p:blipFill>
        <p:spPr>
          <a:xfrm>
            <a:off x="173989" y="219963"/>
            <a:ext cx="703582" cy="703582"/>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sp>
        <p:nvSpPr>
          <p:cNvPr id="183" name="Google Shape;183;p9"/>
          <p:cNvSpPr/>
          <p:nvPr/>
        </p:nvSpPr>
        <p:spPr>
          <a:xfrm>
            <a:off x="0" y="0"/>
            <a:ext cx="9144000" cy="914400"/>
          </a:xfrm>
          <a:prstGeom prst="rect">
            <a:avLst/>
          </a:prstGeom>
          <a:solidFill>
            <a:srgbClr val="003765"/>
          </a:solidFill>
          <a:ln cap="flat" cmpd="sng" w="12700">
            <a:solidFill>
              <a:srgbClr val="003765"/>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4" name="Google Shape;184;p9"/>
          <p:cNvSpPr/>
          <p:nvPr/>
        </p:nvSpPr>
        <p:spPr>
          <a:xfrm>
            <a:off x="0" y="-1"/>
            <a:ext cx="9144000" cy="91442"/>
          </a:xfrm>
          <a:prstGeom prst="rect">
            <a:avLst/>
          </a:prstGeom>
          <a:solidFill>
            <a:srgbClr val="D0AF22"/>
          </a:solidFill>
          <a:ln cap="flat" cmpd="sng" w="12700">
            <a:solidFill>
              <a:srgbClr val="D0AF22"/>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pic>
        <p:nvPicPr>
          <p:cNvPr descr="Image 0" id="185" name="Google Shape;185;p9"/>
          <p:cNvPicPr preferRelativeResize="0"/>
          <p:nvPr/>
        </p:nvPicPr>
        <p:blipFill rotWithShape="1">
          <a:blip r:embed="rId3">
            <a:alphaModFix/>
          </a:blip>
          <a:srcRect b="0" l="0" r="0" t="0"/>
          <a:stretch/>
        </p:blipFill>
        <p:spPr>
          <a:xfrm>
            <a:off x="274320" y="201168"/>
            <a:ext cx="502920" cy="502920"/>
          </a:xfrm>
          <a:prstGeom prst="rect">
            <a:avLst/>
          </a:prstGeom>
          <a:noFill/>
          <a:ln>
            <a:noFill/>
          </a:ln>
        </p:spPr>
      </p:pic>
      <p:sp>
        <p:nvSpPr>
          <p:cNvPr id="186" name="Google Shape;186;p9"/>
          <p:cNvSpPr txBox="1"/>
          <p:nvPr/>
        </p:nvSpPr>
        <p:spPr>
          <a:xfrm>
            <a:off x="960119" y="374650"/>
            <a:ext cx="7772401" cy="165101"/>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FFFFFF"/>
              </a:buClr>
              <a:buSzPts val="1100"/>
              <a:buFont typeface="Arial"/>
              <a:buNone/>
            </a:pPr>
            <a:r>
              <a:rPr b="1" i="0" lang="en-US" sz="1100" u="none" cap="none" strike="noStrike">
                <a:solidFill>
                  <a:srgbClr val="FFFFFF"/>
                </a:solidFill>
                <a:latin typeface="Arial"/>
                <a:ea typeface="Arial"/>
                <a:cs typeface="Arial"/>
                <a:sym typeface="Arial"/>
              </a:rPr>
              <a:t>MODULE 03   |   PLACEMAKING, NOT JUST HOUSING</a:t>
            </a:r>
            <a:endParaRPr b="0" i="0" sz="1400" u="none" cap="none" strike="noStrike">
              <a:solidFill>
                <a:srgbClr val="000000"/>
              </a:solidFill>
              <a:latin typeface="Arial"/>
              <a:ea typeface="Arial"/>
              <a:cs typeface="Arial"/>
              <a:sym typeface="Arial"/>
            </a:endParaRPr>
          </a:p>
        </p:txBody>
      </p:sp>
      <p:sp>
        <p:nvSpPr>
          <p:cNvPr id="187" name="Google Shape;187;p9"/>
          <p:cNvSpPr txBox="1"/>
          <p:nvPr/>
        </p:nvSpPr>
        <p:spPr>
          <a:xfrm>
            <a:off x="411479" y="1106169"/>
            <a:ext cx="8321042" cy="393701"/>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003765"/>
              </a:buClr>
              <a:buSzPts val="2600"/>
              <a:buFont typeface="Arial"/>
              <a:buNone/>
            </a:pPr>
            <a:r>
              <a:rPr b="1" i="0" lang="en-US" sz="2600" u="none" cap="none" strike="noStrike">
                <a:solidFill>
                  <a:srgbClr val="003765"/>
                </a:solidFill>
                <a:latin typeface="Arial"/>
                <a:ea typeface="Arial"/>
                <a:cs typeface="Arial"/>
                <a:sym typeface="Arial"/>
              </a:rPr>
              <a:t>Every Community Is Unique. We Should Honor That.</a:t>
            </a:r>
            <a:endParaRPr b="0" i="0" sz="1400" u="none" cap="none" strike="noStrike">
              <a:solidFill>
                <a:srgbClr val="000000"/>
              </a:solidFill>
              <a:latin typeface="Arial"/>
              <a:ea typeface="Arial"/>
              <a:cs typeface="Arial"/>
              <a:sym typeface="Arial"/>
            </a:endParaRPr>
          </a:p>
        </p:txBody>
      </p:sp>
      <p:sp>
        <p:nvSpPr>
          <p:cNvPr id="188" name="Google Shape;188;p9"/>
          <p:cNvSpPr/>
          <p:nvPr/>
        </p:nvSpPr>
        <p:spPr>
          <a:xfrm>
            <a:off x="411480" y="1737360"/>
            <a:ext cx="1828801" cy="822961"/>
          </a:xfrm>
          <a:prstGeom prst="rect">
            <a:avLst/>
          </a:prstGeom>
          <a:solidFill>
            <a:srgbClr val="2F6D7B"/>
          </a:solidFill>
          <a:ln cap="flat" cmpd="sng" w="12700">
            <a:solidFill>
              <a:srgbClr val="2F6D7B"/>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9" name="Google Shape;189;p9"/>
          <p:cNvSpPr txBox="1"/>
          <p:nvPr/>
        </p:nvSpPr>
        <p:spPr>
          <a:xfrm>
            <a:off x="411480" y="1996440"/>
            <a:ext cx="1828801" cy="304801"/>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FFFFFF"/>
              </a:buClr>
              <a:buSzPts val="1000"/>
              <a:buFont typeface="Arial"/>
              <a:buNone/>
            </a:pPr>
            <a:r>
              <a:rPr b="1" i="0" lang="en-US" sz="1000" u="none" cap="none" strike="noStrike">
                <a:solidFill>
                  <a:srgbClr val="FFFFFF"/>
                </a:solidFill>
                <a:latin typeface="Arial"/>
                <a:ea typeface="Arial"/>
                <a:cs typeface="Arial"/>
                <a:sym typeface="Arial"/>
              </a:rPr>
              <a:t>Buildings &amp;</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FFFFFF"/>
              </a:buClr>
              <a:buSzPts val="1000"/>
              <a:buFont typeface="Arial"/>
              <a:buNone/>
            </a:pPr>
            <a:r>
              <a:rPr b="1" i="0" lang="en-US" sz="1000" u="none" cap="none" strike="noStrike">
                <a:solidFill>
                  <a:srgbClr val="FFFFFF"/>
                </a:solidFill>
                <a:latin typeface="Arial"/>
                <a:ea typeface="Arial"/>
                <a:cs typeface="Arial"/>
                <a:sym typeface="Arial"/>
              </a:rPr>
              <a:t>Infrastructure</a:t>
            </a:r>
            <a:endParaRPr b="0" i="0" sz="1400" u="none" cap="none" strike="noStrike">
              <a:solidFill>
                <a:srgbClr val="000000"/>
              </a:solidFill>
              <a:latin typeface="Arial"/>
              <a:ea typeface="Arial"/>
              <a:cs typeface="Arial"/>
              <a:sym typeface="Arial"/>
            </a:endParaRPr>
          </a:p>
        </p:txBody>
      </p:sp>
      <p:sp>
        <p:nvSpPr>
          <p:cNvPr id="190" name="Google Shape;190;p9"/>
          <p:cNvSpPr/>
          <p:nvPr/>
        </p:nvSpPr>
        <p:spPr>
          <a:xfrm>
            <a:off x="2487167" y="1737360"/>
            <a:ext cx="1828801" cy="822961"/>
          </a:xfrm>
          <a:prstGeom prst="rect">
            <a:avLst/>
          </a:prstGeom>
          <a:solidFill>
            <a:srgbClr val="00946D"/>
          </a:solidFill>
          <a:ln cap="flat" cmpd="sng" w="12700">
            <a:solidFill>
              <a:srgbClr val="00946D"/>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91" name="Google Shape;191;p9"/>
          <p:cNvSpPr txBox="1"/>
          <p:nvPr/>
        </p:nvSpPr>
        <p:spPr>
          <a:xfrm>
            <a:off x="2487167" y="1996440"/>
            <a:ext cx="1828801" cy="304801"/>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FFFFFF"/>
              </a:buClr>
              <a:buSzPts val="1000"/>
              <a:buFont typeface="Arial"/>
              <a:buNone/>
            </a:pPr>
            <a:r>
              <a:rPr b="1" i="0" lang="en-US" sz="1000" u="none" cap="none" strike="noStrike">
                <a:solidFill>
                  <a:srgbClr val="FFFFFF"/>
                </a:solidFill>
                <a:latin typeface="Arial"/>
                <a:ea typeface="Arial"/>
                <a:cs typeface="Arial"/>
                <a:sym typeface="Arial"/>
              </a:rPr>
              <a:t>Natural</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FFFFFF"/>
              </a:buClr>
              <a:buSzPts val="1000"/>
              <a:buFont typeface="Arial"/>
              <a:buNone/>
            </a:pPr>
            <a:r>
              <a:rPr b="1" i="0" lang="en-US" sz="1000" u="none" cap="none" strike="noStrike">
                <a:solidFill>
                  <a:srgbClr val="FFFFFF"/>
                </a:solidFill>
                <a:latin typeface="Arial"/>
                <a:ea typeface="Arial"/>
                <a:cs typeface="Arial"/>
                <a:sym typeface="Arial"/>
              </a:rPr>
              <a:t>Resources</a:t>
            </a:r>
            <a:endParaRPr b="0" i="0" sz="1400" u="none" cap="none" strike="noStrike">
              <a:solidFill>
                <a:srgbClr val="000000"/>
              </a:solidFill>
              <a:latin typeface="Arial"/>
              <a:ea typeface="Arial"/>
              <a:cs typeface="Arial"/>
              <a:sym typeface="Arial"/>
            </a:endParaRPr>
          </a:p>
        </p:txBody>
      </p:sp>
      <p:sp>
        <p:nvSpPr>
          <p:cNvPr id="192" name="Google Shape;192;p9"/>
          <p:cNvSpPr/>
          <p:nvPr/>
        </p:nvSpPr>
        <p:spPr>
          <a:xfrm>
            <a:off x="4562855" y="1737360"/>
            <a:ext cx="1828801" cy="822961"/>
          </a:xfrm>
          <a:prstGeom prst="rect">
            <a:avLst/>
          </a:prstGeom>
          <a:solidFill>
            <a:srgbClr val="003765"/>
          </a:solidFill>
          <a:ln cap="flat" cmpd="sng" w="12700">
            <a:solidFill>
              <a:srgbClr val="003765"/>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93" name="Google Shape;193;p9"/>
          <p:cNvSpPr txBox="1"/>
          <p:nvPr/>
        </p:nvSpPr>
        <p:spPr>
          <a:xfrm>
            <a:off x="4562855" y="1996440"/>
            <a:ext cx="1828801" cy="304801"/>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FFFFFF"/>
              </a:buClr>
              <a:buSzPts val="1000"/>
              <a:buFont typeface="Arial"/>
              <a:buNone/>
            </a:pPr>
            <a:r>
              <a:rPr b="1" i="0" lang="en-US" sz="1000" u="none" cap="none" strike="noStrike">
                <a:solidFill>
                  <a:srgbClr val="FFFFFF"/>
                </a:solidFill>
                <a:latin typeface="Arial"/>
                <a:ea typeface="Arial"/>
                <a:cs typeface="Arial"/>
                <a:sym typeface="Arial"/>
              </a:rPr>
              <a:t>Community</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FFFFFF"/>
              </a:buClr>
              <a:buSzPts val="1000"/>
              <a:buFont typeface="Arial"/>
              <a:buNone/>
            </a:pPr>
            <a:r>
              <a:rPr b="1" i="0" lang="en-US" sz="1000" u="none" cap="none" strike="noStrike">
                <a:solidFill>
                  <a:srgbClr val="FFFFFF"/>
                </a:solidFill>
                <a:latin typeface="Arial"/>
                <a:ea typeface="Arial"/>
                <a:cs typeface="Arial"/>
                <a:sym typeface="Arial"/>
              </a:rPr>
              <a:t>Landmarks</a:t>
            </a:r>
            <a:endParaRPr b="0" i="0" sz="1400" u="none" cap="none" strike="noStrike">
              <a:solidFill>
                <a:srgbClr val="000000"/>
              </a:solidFill>
              <a:latin typeface="Arial"/>
              <a:ea typeface="Arial"/>
              <a:cs typeface="Arial"/>
              <a:sym typeface="Arial"/>
            </a:endParaRPr>
          </a:p>
        </p:txBody>
      </p:sp>
      <p:sp>
        <p:nvSpPr>
          <p:cNvPr id="194" name="Google Shape;194;p9"/>
          <p:cNvSpPr/>
          <p:nvPr/>
        </p:nvSpPr>
        <p:spPr>
          <a:xfrm>
            <a:off x="6638543" y="1737360"/>
            <a:ext cx="1828801" cy="822961"/>
          </a:xfrm>
          <a:prstGeom prst="rect">
            <a:avLst/>
          </a:prstGeom>
          <a:solidFill>
            <a:srgbClr val="D0AF22"/>
          </a:solidFill>
          <a:ln cap="flat" cmpd="sng" w="12700">
            <a:solidFill>
              <a:srgbClr val="D0AF22"/>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95" name="Google Shape;195;p9"/>
          <p:cNvSpPr txBox="1"/>
          <p:nvPr/>
        </p:nvSpPr>
        <p:spPr>
          <a:xfrm>
            <a:off x="6638543" y="1996440"/>
            <a:ext cx="1828801" cy="304801"/>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rgbClr val="FFFFFF"/>
              </a:buClr>
              <a:buSzPts val="1000"/>
              <a:buFont typeface="Arial"/>
              <a:buNone/>
            </a:pPr>
            <a:r>
              <a:rPr b="1" i="0" lang="en-US" sz="1000" u="none" cap="none" strike="noStrike">
                <a:solidFill>
                  <a:srgbClr val="FFFFFF"/>
                </a:solidFill>
                <a:latin typeface="Arial"/>
                <a:ea typeface="Arial"/>
                <a:cs typeface="Arial"/>
                <a:sym typeface="Arial"/>
              </a:rPr>
              <a:t>People &amp;</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FFFFFF"/>
              </a:buClr>
              <a:buSzPts val="1000"/>
              <a:buFont typeface="Arial"/>
              <a:buNone/>
            </a:pPr>
            <a:r>
              <a:rPr b="1" i="0" lang="en-US" sz="1000" u="none" cap="none" strike="noStrike">
                <a:solidFill>
                  <a:srgbClr val="FFFFFF"/>
                </a:solidFill>
                <a:latin typeface="Arial"/>
                <a:ea typeface="Arial"/>
                <a:cs typeface="Arial"/>
                <a:sym typeface="Arial"/>
              </a:rPr>
              <a:t>Their Skills</a:t>
            </a:r>
            <a:endParaRPr b="0" i="0" sz="1400" u="none" cap="none" strike="noStrike">
              <a:solidFill>
                <a:srgbClr val="000000"/>
              </a:solidFill>
              <a:latin typeface="Arial"/>
              <a:ea typeface="Arial"/>
              <a:cs typeface="Arial"/>
              <a:sym typeface="Arial"/>
            </a:endParaRPr>
          </a:p>
        </p:txBody>
      </p:sp>
      <p:sp>
        <p:nvSpPr>
          <p:cNvPr id="196" name="Google Shape;196;p9"/>
          <p:cNvSpPr/>
          <p:nvPr/>
        </p:nvSpPr>
        <p:spPr>
          <a:xfrm>
            <a:off x="411479" y="2697479"/>
            <a:ext cx="8321042" cy="36577"/>
          </a:xfrm>
          <a:prstGeom prst="rect">
            <a:avLst/>
          </a:prstGeom>
          <a:solidFill>
            <a:srgbClr val="DDDDDD"/>
          </a:solidFill>
          <a:ln cap="flat" cmpd="sng" w="12700">
            <a:solidFill>
              <a:srgbClr val="DDDDDD"/>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97" name="Google Shape;197;p9"/>
          <p:cNvSpPr txBox="1"/>
          <p:nvPr/>
        </p:nvSpPr>
        <p:spPr>
          <a:xfrm>
            <a:off x="411479" y="3020059"/>
            <a:ext cx="8321042" cy="177801"/>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53555A"/>
              </a:buClr>
              <a:buSzPts val="1200"/>
              <a:buFont typeface="Arial"/>
              <a:buNone/>
            </a:pPr>
            <a:r>
              <a:rPr b="0" i="1" lang="en-US" sz="1200" u="none" cap="none" strike="noStrike">
                <a:solidFill>
                  <a:srgbClr val="53555A"/>
                </a:solidFill>
                <a:latin typeface="Arial"/>
                <a:ea typeface="Arial"/>
                <a:cs typeface="Arial"/>
                <a:sym typeface="Arial"/>
              </a:rPr>
              <a:t>Revitalization must be built on what already exists, lowering the cost of public investment and increasing long-term livability.</a:t>
            </a:r>
            <a:endParaRPr b="0" i="0" sz="1400" u="none" cap="none" strike="noStrike">
              <a:solidFill>
                <a:srgbClr val="000000"/>
              </a:solidFill>
              <a:latin typeface="Arial"/>
              <a:ea typeface="Arial"/>
              <a:cs typeface="Arial"/>
              <a:sym typeface="Arial"/>
            </a:endParaRPr>
          </a:p>
        </p:txBody>
      </p:sp>
      <p:sp>
        <p:nvSpPr>
          <p:cNvPr id="198" name="Google Shape;198;p9"/>
          <p:cNvSpPr/>
          <p:nvPr/>
        </p:nvSpPr>
        <p:spPr>
          <a:xfrm>
            <a:off x="411479" y="3520440"/>
            <a:ext cx="8321042" cy="1280161"/>
          </a:xfrm>
          <a:prstGeom prst="rect">
            <a:avLst/>
          </a:prstGeom>
          <a:solidFill>
            <a:srgbClr val="E8F2F4"/>
          </a:solidFill>
          <a:ln>
            <a:noFill/>
          </a:ln>
          <a:effectLst>
            <a:outerShdw blurRad="50800" rotWithShape="0" dir="8100000" dist="12700">
              <a:srgbClr val="000000">
                <a:alpha val="7843"/>
              </a:srgbClr>
            </a:outerShdw>
          </a:effectLst>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99" name="Google Shape;199;p9"/>
          <p:cNvSpPr/>
          <p:nvPr/>
        </p:nvSpPr>
        <p:spPr>
          <a:xfrm>
            <a:off x="411480" y="3520440"/>
            <a:ext cx="91441" cy="1280161"/>
          </a:xfrm>
          <a:prstGeom prst="rect">
            <a:avLst/>
          </a:prstGeom>
          <a:solidFill>
            <a:srgbClr val="2F6D7B"/>
          </a:solidFill>
          <a:ln cap="flat" cmpd="sng" w="12700">
            <a:solidFill>
              <a:srgbClr val="2F6D7B"/>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00" name="Google Shape;200;p9"/>
          <p:cNvSpPr txBox="1"/>
          <p:nvPr/>
        </p:nvSpPr>
        <p:spPr>
          <a:xfrm>
            <a:off x="640079" y="3682999"/>
            <a:ext cx="7863842" cy="177801"/>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003765"/>
              </a:buClr>
              <a:buSzPts val="1200"/>
              <a:buFont typeface="Arial"/>
              <a:buNone/>
            </a:pPr>
            <a:r>
              <a:rPr b="1" i="0" lang="en-US" sz="1200" u="none" cap="none" strike="noStrike">
                <a:solidFill>
                  <a:srgbClr val="003765"/>
                </a:solidFill>
                <a:latin typeface="Arial"/>
                <a:ea typeface="Arial"/>
                <a:cs typeface="Arial"/>
                <a:sym typeface="Arial"/>
              </a:rPr>
              <a:t>Case Study: Lexington's East End</a:t>
            </a:r>
            <a:endParaRPr b="0" i="0" sz="1400" u="none" cap="none" strike="noStrike">
              <a:solidFill>
                <a:srgbClr val="000000"/>
              </a:solidFill>
              <a:latin typeface="Arial"/>
              <a:ea typeface="Arial"/>
              <a:cs typeface="Arial"/>
              <a:sym typeface="Arial"/>
            </a:endParaRPr>
          </a:p>
        </p:txBody>
      </p:sp>
      <p:sp>
        <p:nvSpPr>
          <p:cNvPr id="201" name="Google Shape;201;p9"/>
          <p:cNvSpPr txBox="1"/>
          <p:nvPr/>
        </p:nvSpPr>
        <p:spPr>
          <a:xfrm>
            <a:off x="640079" y="4145280"/>
            <a:ext cx="7863842" cy="304801"/>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53555A"/>
              </a:buClr>
              <a:buSzPts val="1000"/>
              <a:buFont typeface="Arial"/>
              <a:buNone/>
            </a:pPr>
            <a:r>
              <a:rPr b="0" i="0" lang="en-US" sz="1000" u="none" cap="none" strike="noStrike">
                <a:solidFill>
                  <a:srgbClr val="53555A"/>
                </a:solidFill>
                <a:latin typeface="Arial"/>
                <a:ea typeface="Arial"/>
                <a:cs typeface="Arial"/>
                <a:sym typeface="Arial"/>
              </a:rPr>
              <a:t>Revitalization built on the community's history, the horse racing industry, and commercial vacancies. We capitalized on existing car traffic and the neighborhood's own artists to create livability across all income levels without requiring ongoing public subsidy.</a:t>
            </a:r>
            <a:endParaRPr b="0" i="0" sz="1400" u="none" cap="none" strike="noStrike">
              <a:solidFill>
                <a:srgbClr val="000000"/>
              </a:solidFill>
              <a:latin typeface="Arial"/>
              <a:ea typeface="Arial"/>
              <a:cs typeface="Arial"/>
              <a:sym typeface="Arial"/>
            </a:endParaRPr>
          </a:p>
        </p:txBody>
      </p:sp>
      <p:sp>
        <p:nvSpPr>
          <p:cNvPr id="202" name="Google Shape;202;p9"/>
          <p:cNvSpPr/>
          <p:nvPr/>
        </p:nvSpPr>
        <p:spPr>
          <a:xfrm>
            <a:off x="0" y="4869179"/>
            <a:ext cx="9144000" cy="274321"/>
          </a:xfrm>
          <a:prstGeom prst="rect">
            <a:avLst/>
          </a:prstGeom>
          <a:solidFill>
            <a:srgbClr val="003765"/>
          </a:solidFill>
          <a:ln cap="flat" cmpd="sng" w="12700">
            <a:solidFill>
              <a:srgbClr val="003765"/>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03" name="Google Shape;203;p9"/>
          <p:cNvSpPr/>
          <p:nvPr/>
        </p:nvSpPr>
        <p:spPr>
          <a:xfrm>
            <a:off x="0" y="4869179"/>
            <a:ext cx="1371600" cy="274321"/>
          </a:xfrm>
          <a:prstGeom prst="rect">
            <a:avLst/>
          </a:prstGeom>
          <a:solidFill>
            <a:srgbClr val="D0AF22"/>
          </a:solidFill>
          <a:ln cap="flat" cmpd="sng" w="12700">
            <a:solidFill>
              <a:srgbClr val="D0AF22"/>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04" name="Google Shape;204;p9"/>
          <p:cNvSpPr txBox="1"/>
          <p:nvPr/>
        </p:nvSpPr>
        <p:spPr>
          <a:xfrm>
            <a:off x="8686799" y="4897120"/>
            <a:ext cx="365762" cy="127001"/>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AAAAAA"/>
              </a:buClr>
              <a:buSzPts val="800"/>
              <a:buFont typeface="Arial"/>
              <a:buNone/>
            </a:pPr>
            <a:r>
              <a:rPr b="0" i="0" lang="en-US" sz="800" u="none" cap="none" strike="noStrike">
                <a:solidFill>
                  <a:srgbClr val="AAAAAA"/>
                </a:solidFill>
                <a:latin typeface="Arial"/>
                <a:ea typeface="Arial"/>
                <a:cs typeface="Arial"/>
                <a:sym typeface="Arial"/>
              </a:rPr>
              <a:t>8</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file>